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56" r:id="rId2"/>
    <p:sldId id="257" r:id="rId3"/>
    <p:sldId id="279" r:id="rId4"/>
    <p:sldId id="280" r:id="rId5"/>
    <p:sldId id="259" r:id="rId6"/>
    <p:sldId id="260" r:id="rId7"/>
    <p:sldId id="261" r:id="rId8"/>
    <p:sldId id="275" r:id="rId9"/>
    <p:sldId id="262" r:id="rId10"/>
    <p:sldId id="263" r:id="rId11"/>
    <p:sldId id="273" r:id="rId12"/>
    <p:sldId id="264" r:id="rId13"/>
    <p:sldId id="265" r:id="rId14"/>
    <p:sldId id="27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7" r:id="rId23"/>
    <p:sldId id="281" r:id="rId24"/>
    <p:sldId id="282" r:id="rId25"/>
    <p:sldId id="277" r:id="rId26"/>
    <p:sldId id="288" r:id="rId27"/>
    <p:sldId id="285" r:id="rId28"/>
    <p:sldId id="286" r:id="rId29"/>
    <p:sldId id="290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61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ay\Downloads\RAC%20nayanita%20modifi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ay\Downloads\RAC%20nayanita%20modifi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E7-460D-AE0C-326F8E99046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9E7-460D-AE0C-326F8E99046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9E7-460D-AE0C-326F8E99046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9E7-460D-AE0C-326F8E99046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9E7-460D-AE0C-326F8E99046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9E7-460D-AE0C-326F8E99046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9E7-460D-AE0C-326F8E990467}"/>
                </c:ext>
              </c:extLst>
            </c:dLbl>
            <c:dLbl>
              <c:idx val="1"/>
              <c:layout>
                <c:manualLayout>
                  <c:x val="7.6783257912424033E-2"/>
                  <c:y val="1.6342196150962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E7-460D-AE0C-326F8E99046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9E7-460D-AE0C-326F8E99046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9E7-460D-AE0C-326F8E99046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D9E7-460D-AE0C-326F8E9904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D9E7-460D-AE0C-326F8E99046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'CAD-CAM'!$B$138:$B$143</c:f>
              <c:strCache>
                <c:ptCount val="6"/>
                <c:pt idx="0">
                  <c:v>WALLS</c:v>
                </c:pt>
                <c:pt idx="1">
                  <c:v>DOORS AND WINDOWS</c:v>
                </c:pt>
                <c:pt idx="2">
                  <c:v>Electrical Appliances</c:v>
                </c:pt>
                <c:pt idx="3">
                  <c:v>People</c:v>
                </c:pt>
                <c:pt idx="4">
                  <c:v> infiltration </c:v>
                </c:pt>
                <c:pt idx="5">
                  <c:v>ventilation</c:v>
                </c:pt>
              </c:strCache>
            </c:strRef>
          </c:cat>
          <c:val>
            <c:numRef>
              <c:f>'CAD-CAM'!$E$138:$E$143</c:f>
              <c:numCache>
                <c:formatCode>General</c:formatCode>
                <c:ptCount val="6"/>
                <c:pt idx="0">
                  <c:v>18935.902900000001</c:v>
                </c:pt>
                <c:pt idx="1">
                  <c:v>7664.4112000000014</c:v>
                </c:pt>
                <c:pt idx="2">
                  <c:v>24726.460374000002</c:v>
                </c:pt>
                <c:pt idx="3">
                  <c:v>14550</c:v>
                </c:pt>
                <c:pt idx="4">
                  <c:v>31334.400000000001</c:v>
                </c:pt>
                <c:pt idx="5">
                  <c:v>34023.600000000006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E7-460D-AE0C-326F8E99046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FA-4750-B8F6-03CCA08FF9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FA-4750-B8F6-03CCA08FF9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FA-4750-B8F6-03CCA08FF9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9FA-4750-B8F6-03CCA08FF92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9FA-4750-B8F6-03CCA08FF92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9FA-4750-B8F6-03CCA08FF92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9FA-4750-B8F6-03CCA08FF92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9FA-4750-B8F6-03CCA08FF927}"/>
                </c:ext>
              </c:extLst>
            </c:dLbl>
            <c:dLbl>
              <c:idx val="2"/>
              <c:layout>
                <c:manualLayout>
                  <c:x val="0.1325950924791564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FA-4750-B8F6-03CCA08FF92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9FA-4750-B8F6-03CCA08FF92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19FA-4750-B8F6-03CCA08FF92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19FA-4750-B8F6-03CCA08FF92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'THERMO-SCIENCE'!$B$141:$B$146</c:f>
              <c:strCache>
                <c:ptCount val="6"/>
                <c:pt idx="0">
                  <c:v>WALLS</c:v>
                </c:pt>
                <c:pt idx="1">
                  <c:v>DOORS AND WINDOWS</c:v>
                </c:pt>
                <c:pt idx="2">
                  <c:v>Electrical Appliances</c:v>
                </c:pt>
                <c:pt idx="3">
                  <c:v>People</c:v>
                </c:pt>
                <c:pt idx="4">
                  <c:v> infiltration </c:v>
                </c:pt>
                <c:pt idx="5">
                  <c:v>ventilation</c:v>
                </c:pt>
              </c:strCache>
            </c:strRef>
          </c:cat>
          <c:val>
            <c:numRef>
              <c:f>'THERMO-SCIENCE'!$E$141:$E$146</c:f>
              <c:numCache>
                <c:formatCode>General</c:formatCode>
                <c:ptCount val="6"/>
                <c:pt idx="0">
                  <c:v>16727.66190000001</c:v>
                </c:pt>
                <c:pt idx="1">
                  <c:v>6947.5120000000006</c:v>
                </c:pt>
                <c:pt idx="2">
                  <c:v>34060.064808000003</c:v>
                </c:pt>
                <c:pt idx="3">
                  <c:v>7275</c:v>
                </c:pt>
                <c:pt idx="4">
                  <c:v>15667.199999999999</c:v>
                </c:pt>
                <c:pt idx="5">
                  <c:v>16282.800000000001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FA-4750-B8F6-03CCA08FF92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2E506-B012-4897-ABD4-DC6323B03425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42D96-0B38-411F-A5FB-74270B295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32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42D96-0B38-411F-A5FB-74270B2956D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77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42D96-0B38-411F-A5FB-74270B2956D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2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33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24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665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61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7000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41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996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36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4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98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2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94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44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01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12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76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3A88-461C-4044-B3CF-38AF8EB476C2}" type="datetimeFigureOut">
              <a:rPr lang="en-IN" smtClean="0"/>
              <a:t>16-09-2021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AFE3AA-49C4-400A-A332-810F0249A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5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hyperphysics.phy-astr.gsu.edu/hbase/tables/thrc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50249-D706-464A-9878-E6D14637A648}"/>
              </a:ext>
            </a:extLst>
          </p:cNvPr>
          <p:cNvSpPr txBox="1"/>
          <p:nvPr/>
        </p:nvSpPr>
        <p:spPr>
          <a:xfrm>
            <a:off x="1329397" y="1437542"/>
            <a:ext cx="83022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COOLING </a:t>
            </a:r>
            <a:r>
              <a:rPr lang="en-IN" sz="40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ESTIMATION </a:t>
            </a:r>
            <a:r>
              <a:rPr lang="en-IN" sz="4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THERMAL SCIENCE LABORATORY AND CAD-CAM LABORATORY OF MECHANICAL DEPARTMENT, </a:t>
            </a:r>
            <a:r>
              <a:rPr lang="en-IN" sz="40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IIT GUWAHATI</a:t>
            </a:r>
            <a:endParaRPr lang="en-IN" sz="4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8B1A7-37D0-4C56-974B-5D6568E0BD9E}"/>
              </a:ext>
            </a:extLst>
          </p:cNvPr>
          <p:cNvSpPr txBox="1"/>
          <p:nvPr/>
        </p:nvSpPr>
        <p:spPr>
          <a:xfrm>
            <a:off x="5619016" y="5766752"/>
            <a:ext cx="401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Gabriola" panose="04040605051002020D02" pitchFamily="82" charset="0"/>
              </a:rPr>
              <a:t>BY VISHAL MAURYA</a:t>
            </a:r>
          </a:p>
        </p:txBody>
      </p:sp>
    </p:spTree>
    <p:extLst>
      <p:ext uri="{BB962C8B-B14F-4D97-AF65-F5344CB8AC3E}">
        <p14:creationId xmlns:p14="http://schemas.microsoft.com/office/powerpoint/2010/main" val="111614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33182-566A-4712-8838-CAF0A9216C6D}"/>
              </a:ext>
            </a:extLst>
          </p:cNvPr>
          <p:cNvSpPr txBox="1"/>
          <p:nvPr/>
        </p:nvSpPr>
        <p:spPr>
          <a:xfrm>
            <a:off x="1596684" y="4257212"/>
            <a:ext cx="382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Area of roof= 897 Sq. Feet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8AAAF-F66A-4D98-B8C3-0F118AC60A41}"/>
              </a:ext>
            </a:extLst>
          </p:cNvPr>
          <p:cNvSpPr txBox="1"/>
          <p:nvPr/>
        </p:nvSpPr>
        <p:spPr>
          <a:xfrm>
            <a:off x="1596684" y="4684541"/>
            <a:ext cx="3573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</a:t>
            </a: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roof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= U×A× </a:t>
            </a:r>
            <a:r>
              <a:rPr lang="en-IN" sz="24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CLTDc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     = 0.151×897×44.1</a:t>
            </a:r>
          </a:p>
          <a:p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     =  5973.213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151CE-69D2-479F-81EF-D4EBC3CB6346}"/>
              </a:ext>
            </a:extLst>
          </p:cNvPr>
          <p:cNvSpPr txBox="1"/>
          <p:nvPr/>
        </p:nvSpPr>
        <p:spPr>
          <a:xfrm>
            <a:off x="1596684" y="858129"/>
            <a:ext cx="82858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CLTD</a:t>
            </a:r>
            <a:r>
              <a:rPr lang="en-IN" sz="2000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[CLTD + (78 – TR) +(TM – 85)]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Where 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TR= inside design temp= </a:t>
            </a:r>
            <a:r>
              <a:rPr lang="en-IN" sz="2000" dirty="0">
                <a:solidFill>
                  <a:srgbClr val="FF0000"/>
                </a:solidFill>
              </a:rPr>
              <a:t>75.2˚ F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Daily range= max DBT- min DBT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                 =  </a:t>
            </a:r>
            <a:r>
              <a:rPr lang="en-IN" sz="2000" dirty="0">
                <a:solidFill>
                  <a:srgbClr val="FF0000"/>
                </a:solidFill>
              </a:rPr>
              <a:t>31.7-25.3 = 6.4˚C or 6.4˚ F (from Guwahati climate graph)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TM=Mean outdoor temp= Max outdoor temperature-(Daily range/2)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     = </a:t>
            </a:r>
            <a:r>
              <a:rPr lang="en-IN" sz="2000" dirty="0">
                <a:solidFill>
                  <a:srgbClr val="FF0000"/>
                </a:solidFill>
              </a:rPr>
              <a:t>31.7-6.4/2= 28.5˚ C or 83.3˚ F</a:t>
            </a:r>
          </a:p>
          <a:p>
            <a:endParaRPr lang="en-IN" sz="2000" dirty="0"/>
          </a:p>
          <a:p>
            <a:r>
              <a:rPr lang="en-IN" sz="2000" dirty="0"/>
              <a:t>CLTD= </a:t>
            </a:r>
            <a:r>
              <a:rPr lang="en-IN" sz="2000" dirty="0">
                <a:solidFill>
                  <a:srgbClr val="FF0000"/>
                </a:solidFill>
              </a:rPr>
              <a:t>43 at 17 hour(5 pm)</a:t>
            </a:r>
          </a:p>
          <a:p>
            <a:r>
              <a:rPr lang="en-IN" sz="2000" dirty="0" err="1"/>
              <a:t>CLTDc</a:t>
            </a:r>
            <a:r>
              <a:rPr lang="en-IN" sz="2000" dirty="0"/>
              <a:t>= </a:t>
            </a:r>
            <a:r>
              <a:rPr lang="en-IN" sz="2000" dirty="0">
                <a:solidFill>
                  <a:srgbClr val="FF0000"/>
                </a:solidFill>
              </a:rPr>
              <a:t>44.1</a:t>
            </a:r>
          </a:p>
        </p:txBody>
      </p:sp>
    </p:spTree>
    <p:extLst>
      <p:ext uri="{BB962C8B-B14F-4D97-AF65-F5344CB8AC3E}">
        <p14:creationId xmlns:p14="http://schemas.microsoft.com/office/powerpoint/2010/main" val="106614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C3F51E-1C51-4FA6-80E2-5AE0403CDE77}"/>
              </a:ext>
            </a:extLst>
          </p:cNvPr>
          <p:cNvSpPr txBox="1">
            <a:spLocks/>
          </p:cNvSpPr>
          <p:nvPr/>
        </p:nvSpPr>
        <p:spPr>
          <a:xfrm>
            <a:off x="133497" y="345066"/>
            <a:ext cx="10269415" cy="94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heat load through ground </a:t>
            </a:r>
            <a:endParaRPr lang="en-IN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88CD8-D876-4FC1-BE89-704A1711AD84}"/>
              </a:ext>
            </a:extLst>
          </p:cNvPr>
          <p:cNvSpPr/>
          <p:nvPr/>
        </p:nvSpPr>
        <p:spPr>
          <a:xfrm>
            <a:off x="8665705" y="2802526"/>
            <a:ext cx="1871003" cy="756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Concrete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F0DB2-08CD-4690-83B4-D423E710D57C}"/>
              </a:ext>
            </a:extLst>
          </p:cNvPr>
          <p:cNvSpPr/>
          <p:nvPr/>
        </p:nvSpPr>
        <p:spPr>
          <a:xfrm>
            <a:off x="8651636" y="2380495"/>
            <a:ext cx="1871003" cy="422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Tiles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5907A6A3-5E3B-4741-A620-B3A9A6AA78CC}"/>
              </a:ext>
            </a:extLst>
          </p:cNvPr>
          <p:cNvSpPr/>
          <p:nvPr/>
        </p:nvSpPr>
        <p:spPr>
          <a:xfrm>
            <a:off x="8145194" y="3558664"/>
            <a:ext cx="3066757" cy="496811"/>
          </a:xfrm>
          <a:prstGeom prst="round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soil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2F718B-E996-4110-B7A5-A2E48E062B5B}"/>
              </a:ext>
            </a:extLst>
          </p:cNvPr>
          <p:cNvCxnSpPr/>
          <p:nvPr/>
        </p:nvCxnSpPr>
        <p:spPr>
          <a:xfrm>
            <a:off x="10733646" y="2802526"/>
            <a:ext cx="0" cy="756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C5AF54-6AB2-435E-8620-7D733F2C4ABC}"/>
              </a:ext>
            </a:extLst>
          </p:cNvPr>
          <p:cNvCxnSpPr>
            <a:cxnSpLocks/>
          </p:cNvCxnSpPr>
          <p:nvPr/>
        </p:nvCxnSpPr>
        <p:spPr>
          <a:xfrm>
            <a:off x="10733646" y="2380495"/>
            <a:ext cx="0" cy="422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F9A24-98A5-49CC-A4D7-8FCF980F8C59}"/>
              </a:ext>
            </a:extLst>
          </p:cNvPr>
          <p:cNvSpPr txBox="1"/>
          <p:nvPr/>
        </p:nvSpPr>
        <p:spPr>
          <a:xfrm>
            <a:off x="10740683" y="2995929"/>
            <a:ext cx="9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5’’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19ED9-F8D9-4884-B031-2D7386B5ECE0}"/>
              </a:ext>
            </a:extLst>
          </p:cNvPr>
          <p:cNvSpPr txBox="1"/>
          <p:nvPr/>
        </p:nvSpPr>
        <p:spPr>
          <a:xfrm>
            <a:off x="10740683" y="2345230"/>
            <a:ext cx="9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43A336-68F6-49A4-8D6F-D7D46F5AB835}"/>
                  </a:ext>
                </a:extLst>
              </p:cNvPr>
              <p:cNvSpPr/>
              <p:nvPr/>
            </p:nvSpPr>
            <p:spPr>
              <a:xfrm>
                <a:off x="2926085" y="2368732"/>
                <a:ext cx="4079632" cy="134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𝑈𝑔𝑟𝑜𝑢𝑛𝑑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0.167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083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0.147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3.522</m:t>
                        </m:r>
                      </m:den>
                    </m:f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𝑈𝑔𝑟𝑜𝑢𝑛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d= 0.258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43A336-68F6-49A4-8D6F-D7D46F5AB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2368732"/>
                <a:ext cx="4079632" cy="1345433"/>
              </a:xfrm>
              <a:prstGeom prst="rect">
                <a:avLst/>
              </a:prstGeom>
              <a:blipFill>
                <a:blip r:embed="rId2"/>
                <a:stretch>
                  <a:fillRect l="-598" b="-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50F8A6-EAB1-4007-AD93-6C414794E2DA}"/>
                  </a:ext>
                </a:extLst>
              </p:cNvPr>
              <p:cNvSpPr txBox="1"/>
              <p:nvPr/>
            </p:nvSpPr>
            <p:spPr>
              <a:xfrm>
                <a:off x="741301" y="1709652"/>
                <a:ext cx="8859905" cy="81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𝑡𝑖𝑙𝑒𝑠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50F8A6-EAB1-4007-AD93-6C414794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01" y="1709652"/>
                <a:ext cx="8859905" cy="814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B9F49C-49F3-4781-B8EF-984692A87042}"/>
              </a:ext>
            </a:extLst>
          </p:cNvPr>
          <p:cNvSpPr txBox="1"/>
          <p:nvPr/>
        </p:nvSpPr>
        <p:spPr>
          <a:xfrm>
            <a:off x="2700997" y="4290646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Qs= U * A* ∆T</a:t>
            </a:r>
          </a:p>
          <a:p>
            <a:r>
              <a:rPr lang="en-IN" dirty="0"/>
              <a:t>    = 0.258* 1276.5 * (83.3-75.2)</a:t>
            </a:r>
          </a:p>
          <a:p>
            <a:r>
              <a:rPr lang="en-IN" dirty="0"/>
              <a:t>    = 2667.63 BTU/hr</a:t>
            </a:r>
          </a:p>
        </p:txBody>
      </p:sp>
    </p:spTree>
    <p:extLst>
      <p:ext uri="{BB962C8B-B14F-4D97-AF65-F5344CB8AC3E}">
        <p14:creationId xmlns:p14="http://schemas.microsoft.com/office/powerpoint/2010/main" val="290296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3B891B-9281-43C0-9DED-AF573B5F5143}"/>
              </a:ext>
            </a:extLst>
          </p:cNvPr>
          <p:cNvSpPr txBox="1">
            <a:spLocks/>
          </p:cNvSpPr>
          <p:nvPr/>
        </p:nvSpPr>
        <p:spPr>
          <a:xfrm>
            <a:off x="-1448974" y="379702"/>
            <a:ext cx="10269415" cy="94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people load</a:t>
            </a:r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41D73-FCA5-4BE7-BC97-9E1312A51691}"/>
              </a:ext>
            </a:extLst>
          </p:cNvPr>
          <p:cNvSpPr txBox="1"/>
          <p:nvPr/>
        </p:nvSpPr>
        <p:spPr>
          <a:xfrm>
            <a:off x="900330" y="3423055"/>
            <a:ext cx="5570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THERMO SCIENE AND TERBO MACHINERY LAB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Assumption: Standing light work              </a:t>
            </a:r>
          </a:p>
          <a:p>
            <a:r>
              <a:rPr lang="en-IN" dirty="0">
                <a:solidFill>
                  <a:srgbClr val="FF0000"/>
                </a:solidFill>
              </a:rPr>
              <a:t>              SGH= 250 Btu/hr ,LGH=200 Btu/hr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              N=30</a:t>
            </a:r>
          </a:p>
          <a:p>
            <a:endParaRPr lang="en-IN" dirty="0"/>
          </a:p>
          <a:p>
            <a:r>
              <a:rPr lang="en-IN" dirty="0"/>
              <a:t>Qs =30×250×0.17 = 1275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</a:rPr>
              <a:t>Btu/hr</a:t>
            </a:r>
          </a:p>
          <a:p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</a:rPr>
              <a:t>Ql</a:t>
            </a:r>
            <a:r>
              <a:rPr lang="en-IN" dirty="0">
                <a:latin typeface="Times New Roman" panose="02020603050405020304" pitchFamily="18" charset="0"/>
              </a:rPr>
              <a:t> =</a:t>
            </a:r>
            <a:r>
              <a:rPr lang="en-IN" dirty="0"/>
              <a:t> 30×200 = 6000 </a:t>
            </a:r>
            <a:r>
              <a:rPr lang="en-IN" dirty="0">
                <a:latin typeface="Times New Roman" panose="02020603050405020304" pitchFamily="18" charset="0"/>
              </a:rPr>
              <a:t>Btu/hr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011BD-FF4D-4DC1-8FB2-6BC4F6F87FA8}"/>
              </a:ext>
            </a:extLst>
          </p:cNvPr>
          <p:cNvSpPr txBox="1"/>
          <p:nvPr/>
        </p:nvSpPr>
        <p:spPr>
          <a:xfrm>
            <a:off x="6662809" y="3386797"/>
            <a:ext cx="4886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CAD-CAM LAB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Assumption: Moderately active work(office)</a:t>
            </a:r>
          </a:p>
          <a:p>
            <a:r>
              <a:rPr lang="en-IN" dirty="0">
                <a:solidFill>
                  <a:srgbClr val="FF0000"/>
                </a:solidFill>
              </a:rPr>
              <a:t>                 SGH= 250 Btu/hr ,LGH=200 Btu/hr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                  N=60</a:t>
            </a:r>
          </a:p>
          <a:p>
            <a:endParaRPr lang="en-IN" dirty="0"/>
          </a:p>
          <a:p>
            <a:r>
              <a:rPr lang="en-IN" dirty="0"/>
              <a:t>Qs =60×250×0.17 = 2550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</a:rPr>
              <a:t>Btu/hr</a:t>
            </a:r>
          </a:p>
          <a:p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</a:rPr>
              <a:t>Ql</a:t>
            </a:r>
            <a:r>
              <a:rPr lang="en-IN" dirty="0">
                <a:latin typeface="Times New Roman" panose="02020603050405020304" pitchFamily="18" charset="0"/>
              </a:rPr>
              <a:t> =</a:t>
            </a:r>
            <a:r>
              <a:rPr lang="en-IN" dirty="0"/>
              <a:t> 60×200 = 12000 </a:t>
            </a:r>
            <a:r>
              <a:rPr lang="en-IN" dirty="0">
                <a:latin typeface="Times New Roman" panose="02020603050405020304" pitchFamily="18" charset="0"/>
              </a:rPr>
              <a:t>Btu/hr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8839E-E7E0-40D2-B43F-49C43B9BD572}"/>
              </a:ext>
            </a:extLst>
          </p:cNvPr>
          <p:cNvSpPr/>
          <p:nvPr/>
        </p:nvSpPr>
        <p:spPr>
          <a:xfrm>
            <a:off x="2277792" y="1322237"/>
            <a:ext cx="7063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Q s (Btu/hr) = N (number of people) x SHG (Btu/hr) x CLF</a:t>
            </a:r>
          </a:p>
          <a:p>
            <a:endParaRPr lang="en-I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Q l (Btu/hr) = N (number of people) x LHG (Btu/hr</a:t>
            </a:r>
          </a:p>
          <a:p>
            <a:endParaRPr lang="en-I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Assumption: (10 hrs per day work)</a:t>
            </a:r>
          </a:p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CLF=0.17</a:t>
            </a:r>
            <a:endParaRPr lang="en-IN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7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1345EE-A5A8-494B-926B-08F7F197C4F5}"/>
              </a:ext>
            </a:extLst>
          </p:cNvPr>
          <p:cNvSpPr txBox="1">
            <a:spLocks/>
          </p:cNvSpPr>
          <p:nvPr/>
        </p:nvSpPr>
        <p:spPr>
          <a:xfrm>
            <a:off x="-447094" y="151111"/>
            <a:ext cx="10311619" cy="1012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window-Door load</a:t>
            </a:r>
            <a:endParaRPr lang="en-IN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76ED2-2346-4FE1-BA51-63B4779BFF93}"/>
              </a:ext>
            </a:extLst>
          </p:cNvPr>
          <p:cNvSpPr/>
          <p:nvPr/>
        </p:nvSpPr>
        <p:spPr>
          <a:xfrm>
            <a:off x="1684246" y="1439353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CONDUCTION LOAD: 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EABCC0-D0BE-4059-9FA1-D7A97A67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7956"/>
              </p:ext>
            </p:extLst>
          </p:nvPr>
        </p:nvGraphicFramePr>
        <p:xfrm>
          <a:off x="1702190" y="2450074"/>
          <a:ext cx="9037516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9639">
                  <a:extLst>
                    <a:ext uri="{9D8B030D-6E8A-4147-A177-3AD203B41FA5}">
                      <a16:colId xmlns:a16="http://schemas.microsoft.com/office/drawing/2014/main" val="2872237461"/>
                    </a:ext>
                  </a:extLst>
                </a:gridCol>
                <a:gridCol w="880175">
                  <a:extLst>
                    <a:ext uri="{9D8B030D-6E8A-4147-A177-3AD203B41FA5}">
                      <a16:colId xmlns:a16="http://schemas.microsoft.com/office/drawing/2014/main" val="3242306205"/>
                    </a:ext>
                  </a:extLst>
                </a:gridCol>
                <a:gridCol w="880175">
                  <a:extLst>
                    <a:ext uri="{9D8B030D-6E8A-4147-A177-3AD203B41FA5}">
                      <a16:colId xmlns:a16="http://schemas.microsoft.com/office/drawing/2014/main" val="1111222253"/>
                    </a:ext>
                  </a:extLst>
                </a:gridCol>
                <a:gridCol w="880175">
                  <a:extLst>
                    <a:ext uri="{9D8B030D-6E8A-4147-A177-3AD203B41FA5}">
                      <a16:colId xmlns:a16="http://schemas.microsoft.com/office/drawing/2014/main" val="294182268"/>
                    </a:ext>
                  </a:extLst>
                </a:gridCol>
                <a:gridCol w="880175">
                  <a:extLst>
                    <a:ext uri="{9D8B030D-6E8A-4147-A177-3AD203B41FA5}">
                      <a16:colId xmlns:a16="http://schemas.microsoft.com/office/drawing/2014/main" val="1855127412"/>
                    </a:ext>
                  </a:extLst>
                </a:gridCol>
                <a:gridCol w="1009059">
                  <a:extLst>
                    <a:ext uri="{9D8B030D-6E8A-4147-A177-3AD203B41FA5}">
                      <a16:colId xmlns:a16="http://schemas.microsoft.com/office/drawing/2014/main" val="4100241033"/>
                    </a:ext>
                  </a:extLst>
                </a:gridCol>
                <a:gridCol w="1009059">
                  <a:extLst>
                    <a:ext uri="{9D8B030D-6E8A-4147-A177-3AD203B41FA5}">
                      <a16:colId xmlns:a16="http://schemas.microsoft.com/office/drawing/2014/main" val="3583134143"/>
                    </a:ext>
                  </a:extLst>
                </a:gridCol>
                <a:gridCol w="1009059">
                  <a:extLst>
                    <a:ext uri="{9D8B030D-6E8A-4147-A177-3AD203B41FA5}">
                      <a16:colId xmlns:a16="http://schemas.microsoft.com/office/drawing/2014/main" val="1153699075"/>
                    </a:ext>
                  </a:extLst>
                </a:gridCol>
              </a:tblGrid>
              <a:tr h="243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gazed 6 mm thick </a:t>
                      </a:r>
                      <a:endParaRPr lang="en-I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CLTD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CLTDc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101092"/>
                  </a:ext>
                </a:extLst>
              </a:tr>
              <a:tr h="243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South Facing 32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1913.088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52612"/>
                  </a:ext>
                </a:extLst>
              </a:tr>
              <a:tr h="243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 Facing 26 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1554.384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15371"/>
                  </a:ext>
                </a:extLst>
              </a:tr>
              <a:tr h="476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glass part(12 mm single gazed)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127.68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13796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1AA747C-67DD-41AE-90CB-DD74A8A925CF}"/>
              </a:ext>
            </a:extLst>
          </p:cNvPr>
          <p:cNvSpPr/>
          <p:nvPr/>
        </p:nvSpPr>
        <p:spPr>
          <a:xfrm>
            <a:off x="3768169" y="1871235"/>
            <a:ext cx="609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Q (Btu/hr) = U (Btu/hr-ft2 °F) x A (</a:t>
            </a:r>
            <a:r>
              <a:rPr lang="en-IN" sz="20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-ft) x </a:t>
            </a:r>
            <a:r>
              <a:rPr lang="en-IN" sz="20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CLTDc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(°F)</a:t>
            </a:r>
            <a:endParaRPr lang="en-IN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2EC454-E3AD-4ADC-B545-0049F4ED1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18769"/>
              </p:ext>
            </p:extLst>
          </p:nvPr>
        </p:nvGraphicFramePr>
        <p:xfrm>
          <a:off x="1702190" y="4962850"/>
          <a:ext cx="9065649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7389">
                  <a:extLst>
                    <a:ext uri="{9D8B030D-6E8A-4147-A177-3AD203B41FA5}">
                      <a16:colId xmlns:a16="http://schemas.microsoft.com/office/drawing/2014/main" val="1061470401"/>
                    </a:ext>
                  </a:extLst>
                </a:gridCol>
                <a:gridCol w="882915">
                  <a:extLst>
                    <a:ext uri="{9D8B030D-6E8A-4147-A177-3AD203B41FA5}">
                      <a16:colId xmlns:a16="http://schemas.microsoft.com/office/drawing/2014/main" val="3479487599"/>
                    </a:ext>
                  </a:extLst>
                </a:gridCol>
                <a:gridCol w="882915">
                  <a:extLst>
                    <a:ext uri="{9D8B030D-6E8A-4147-A177-3AD203B41FA5}">
                      <a16:colId xmlns:a16="http://schemas.microsoft.com/office/drawing/2014/main" val="1297812946"/>
                    </a:ext>
                  </a:extLst>
                </a:gridCol>
                <a:gridCol w="882915">
                  <a:extLst>
                    <a:ext uri="{9D8B030D-6E8A-4147-A177-3AD203B41FA5}">
                      <a16:colId xmlns:a16="http://schemas.microsoft.com/office/drawing/2014/main" val="896280942"/>
                    </a:ext>
                  </a:extLst>
                </a:gridCol>
                <a:gridCol w="882915">
                  <a:extLst>
                    <a:ext uri="{9D8B030D-6E8A-4147-A177-3AD203B41FA5}">
                      <a16:colId xmlns:a16="http://schemas.microsoft.com/office/drawing/2014/main" val="2542060082"/>
                    </a:ext>
                  </a:extLst>
                </a:gridCol>
                <a:gridCol w="1012200">
                  <a:extLst>
                    <a:ext uri="{9D8B030D-6E8A-4147-A177-3AD203B41FA5}">
                      <a16:colId xmlns:a16="http://schemas.microsoft.com/office/drawing/2014/main" val="3095670088"/>
                    </a:ext>
                  </a:extLst>
                </a:gridCol>
                <a:gridCol w="1012200">
                  <a:extLst>
                    <a:ext uri="{9D8B030D-6E8A-4147-A177-3AD203B41FA5}">
                      <a16:colId xmlns:a16="http://schemas.microsoft.com/office/drawing/2014/main" val="731216247"/>
                    </a:ext>
                  </a:extLst>
                </a:gridCol>
                <a:gridCol w="1012200">
                  <a:extLst>
                    <a:ext uri="{9D8B030D-6E8A-4147-A177-3AD203B41FA5}">
                      <a16:colId xmlns:a16="http://schemas.microsoft.com/office/drawing/2014/main" val="2538811974"/>
                    </a:ext>
                  </a:extLst>
                </a:gridCol>
              </a:tblGrid>
              <a:tr h="486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Reflective coated </a:t>
                      </a:r>
                      <a:r>
                        <a:rPr lang="en-IN" sz="1600" b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</a:t>
                      </a:r>
                      <a:r>
                        <a:rPr lang="en-I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6mm thick </a:t>
                      </a:r>
                      <a:endParaRPr lang="en-I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CLF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SHGF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93169"/>
                  </a:ext>
                </a:extLst>
              </a:tr>
              <a:tr h="2481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South Facing 32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1931.264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33871"/>
                  </a:ext>
                </a:extLst>
              </a:tr>
              <a:tr h="2481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 Facing 26 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1769.1232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030020"/>
                  </a:ext>
                </a:extLst>
              </a:tr>
              <a:tr h="2481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glass part(</a:t>
                      </a:r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refective</a:t>
                      </a:r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310.632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24976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8A493CC-DE49-4717-B8A1-ED38D76B7E9D}"/>
              </a:ext>
            </a:extLst>
          </p:cNvPr>
          <p:cNvSpPr/>
          <p:nvPr/>
        </p:nvSpPr>
        <p:spPr>
          <a:xfrm>
            <a:off x="1684246" y="4236060"/>
            <a:ext cx="237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RADIATION LOAD: 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CDD7EC-ACE7-449E-B25D-FD7D50D91FD4}"/>
              </a:ext>
            </a:extLst>
          </p:cNvPr>
          <p:cNvSpPr/>
          <p:nvPr/>
        </p:nvSpPr>
        <p:spPr>
          <a:xfrm>
            <a:off x="4708716" y="4236060"/>
            <a:ext cx="3528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Q (Btu/hr) = A (</a:t>
            </a:r>
            <a:r>
              <a:rPr lang="en-IN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-ft) x SC x SCL </a:t>
            </a:r>
          </a:p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SCL= CLF * Max SHGF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D50A-E987-466B-90A7-E3AAE4480FFB}"/>
              </a:ext>
            </a:extLst>
          </p:cNvPr>
          <p:cNvSpPr/>
          <p:nvPr/>
        </p:nvSpPr>
        <p:spPr>
          <a:xfrm>
            <a:off x="5667407" y="89075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CAD-CAM LAB</a:t>
            </a:r>
          </a:p>
        </p:txBody>
      </p:sp>
    </p:spTree>
    <p:extLst>
      <p:ext uri="{BB962C8B-B14F-4D97-AF65-F5344CB8AC3E}">
        <p14:creationId xmlns:p14="http://schemas.microsoft.com/office/powerpoint/2010/main" val="362491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77ADC-6F10-431C-B138-B5EC810942DC}"/>
              </a:ext>
            </a:extLst>
          </p:cNvPr>
          <p:cNvSpPr/>
          <p:nvPr/>
        </p:nvSpPr>
        <p:spPr>
          <a:xfrm>
            <a:off x="3741894" y="458934"/>
            <a:ext cx="470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THERMO SCIENE AND TERBO MACHINERY LAB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F95C7E-CFF9-40FA-96F3-0E7749671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4484"/>
              </p:ext>
            </p:extLst>
          </p:nvPr>
        </p:nvGraphicFramePr>
        <p:xfrm>
          <a:off x="1843454" y="1886046"/>
          <a:ext cx="8706730" cy="101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41905">
                  <a:extLst>
                    <a:ext uri="{9D8B030D-6E8A-4147-A177-3AD203B41FA5}">
                      <a16:colId xmlns:a16="http://schemas.microsoft.com/office/drawing/2014/main" val="3899034754"/>
                    </a:ext>
                  </a:extLst>
                </a:gridCol>
                <a:gridCol w="682602">
                  <a:extLst>
                    <a:ext uri="{9D8B030D-6E8A-4147-A177-3AD203B41FA5}">
                      <a16:colId xmlns:a16="http://schemas.microsoft.com/office/drawing/2014/main" val="1968818721"/>
                    </a:ext>
                  </a:extLst>
                </a:gridCol>
                <a:gridCol w="1038123">
                  <a:extLst>
                    <a:ext uri="{9D8B030D-6E8A-4147-A177-3AD203B41FA5}">
                      <a16:colId xmlns:a16="http://schemas.microsoft.com/office/drawing/2014/main" val="3002117948"/>
                    </a:ext>
                  </a:extLst>
                </a:gridCol>
                <a:gridCol w="842587">
                  <a:extLst>
                    <a:ext uri="{9D8B030D-6E8A-4147-A177-3AD203B41FA5}">
                      <a16:colId xmlns:a16="http://schemas.microsoft.com/office/drawing/2014/main" val="174192539"/>
                    </a:ext>
                  </a:extLst>
                </a:gridCol>
                <a:gridCol w="952799">
                  <a:extLst>
                    <a:ext uri="{9D8B030D-6E8A-4147-A177-3AD203B41FA5}">
                      <a16:colId xmlns:a16="http://schemas.microsoft.com/office/drawing/2014/main" val="1263304772"/>
                    </a:ext>
                  </a:extLst>
                </a:gridCol>
                <a:gridCol w="1166112">
                  <a:extLst>
                    <a:ext uri="{9D8B030D-6E8A-4147-A177-3AD203B41FA5}">
                      <a16:colId xmlns:a16="http://schemas.microsoft.com/office/drawing/2014/main" val="1815280725"/>
                    </a:ext>
                  </a:extLst>
                </a:gridCol>
                <a:gridCol w="682602">
                  <a:extLst>
                    <a:ext uri="{9D8B030D-6E8A-4147-A177-3AD203B41FA5}">
                      <a16:colId xmlns:a16="http://schemas.microsoft.com/office/drawing/2014/main" val="13875068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gazed 6 mm thick </a:t>
                      </a:r>
                      <a:endParaRPr lang="en-I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CLTD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CLTDc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6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South Facing 20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1195.6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86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 Facing 15 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896.76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1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glass part(12 mm single gazed)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127.68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020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D6B1CB3-EE25-43DE-B585-5413B17B9659}"/>
              </a:ext>
            </a:extLst>
          </p:cNvPr>
          <p:cNvSpPr/>
          <p:nvPr/>
        </p:nvSpPr>
        <p:spPr>
          <a:xfrm>
            <a:off x="1684246" y="81155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CONDUCTION LOAD: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0425E-3D49-4B4D-AF84-20908249AEB2}"/>
              </a:ext>
            </a:extLst>
          </p:cNvPr>
          <p:cNvSpPr/>
          <p:nvPr/>
        </p:nvSpPr>
        <p:spPr>
          <a:xfrm>
            <a:off x="3725840" y="1269240"/>
            <a:ext cx="6182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Q (Btu/hr) = U (Btu/hr-ft2 °F) x A (</a:t>
            </a:r>
            <a:r>
              <a:rPr lang="en-IN" sz="20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-ft) x </a:t>
            </a:r>
            <a:r>
              <a:rPr lang="en-IN" sz="2000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CLTDc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(°F)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E6C06-36B1-45AE-A0F4-C93CD7D86289}"/>
              </a:ext>
            </a:extLst>
          </p:cNvPr>
          <p:cNvSpPr/>
          <p:nvPr/>
        </p:nvSpPr>
        <p:spPr>
          <a:xfrm>
            <a:off x="1824926" y="3355041"/>
            <a:ext cx="237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RADIATION LOAD: 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EF4AD-ADB8-4721-9FC1-33D68A06D190}"/>
              </a:ext>
            </a:extLst>
          </p:cNvPr>
          <p:cNvSpPr/>
          <p:nvPr/>
        </p:nvSpPr>
        <p:spPr>
          <a:xfrm>
            <a:off x="4849396" y="3281500"/>
            <a:ext cx="3528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Q (Btu/hr) = A (</a:t>
            </a:r>
            <a:r>
              <a:rPr lang="en-IN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-ft) x SC x SCL </a:t>
            </a:r>
          </a:p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</a:rPr>
              <a:t>SCL= CLF * Max SHGF</a:t>
            </a:r>
            <a:endParaRPr lang="en-IN" b="1" dirty="0">
              <a:solidFill>
                <a:srgbClr val="002060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8C3272-315A-4559-A644-DE82558FF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5704"/>
              </p:ext>
            </p:extLst>
          </p:nvPr>
        </p:nvGraphicFramePr>
        <p:xfrm>
          <a:off x="1824926" y="3959052"/>
          <a:ext cx="9116451" cy="13873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9168">
                  <a:extLst>
                    <a:ext uri="{9D8B030D-6E8A-4147-A177-3AD203B41FA5}">
                      <a16:colId xmlns:a16="http://schemas.microsoft.com/office/drawing/2014/main" val="3557570870"/>
                    </a:ext>
                  </a:extLst>
                </a:gridCol>
                <a:gridCol w="714724">
                  <a:extLst>
                    <a:ext uri="{9D8B030D-6E8A-4147-A177-3AD203B41FA5}">
                      <a16:colId xmlns:a16="http://schemas.microsoft.com/office/drawing/2014/main" val="68970783"/>
                    </a:ext>
                  </a:extLst>
                </a:gridCol>
                <a:gridCol w="1086976">
                  <a:extLst>
                    <a:ext uri="{9D8B030D-6E8A-4147-A177-3AD203B41FA5}">
                      <a16:colId xmlns:a16="http://schemas.microsoft.com/office/drawing/2014/main" val="283418304"/>
                    </a:ext>
                  </a:extLst>
                </a:gridCol>
                <a:gridCol w="882237">
                  <a:extLst>
                    <a:ext uri="{9D8B030D-6E8A-4147-A177-3AD203B41FA5}">
                      <a16:colId xmlns:a16="http://schemas.microsoft.com/office/drawing/2014/main" val="3725766991"/>
                    </a:ext>
                  </a:extLst>
                </a:gridCol>
                <a:gridCol w="997636">
                  <a:extLst>
                    <a:ext uri="{9D8B030D-6E8A-4147-A177-3AD203B41FA5}">
                      <a16:colId xmlns:a16="http://schemas.microsoft.com/office/drawing/2014/main" val="1480374282"/>
                    </a:ext>
                  </a:extLst>
                </a:gridCol>
                <a:gridCol w="907116">
                  <a:extLst>
                    <a:ext uri="{9D8B030D-6E8A-4147-A177-3AD203B41FA5}">
                      <a16:colId xmlns:a16="http://schemas.microsoft.com/office/drawing/2014/main" val="3228431523"/>
                    </a:ext>
                  </a:extLst>
                </a:gridCol>
                <a:gridCol w="1028594">
                  <a:extLst>
                    <a:ext uri="{9D8B030D-6E8A-4147-A177-3AD203B41FA5}">
                      <a16:colId xmlns:a16="http://schemas.microsoft.com/office/drawing/2014/main" val="3584593330"/>
                    </a:ext>
                  </a:extLst>
                </a:gridCol>
              </a:tblGrid>
              <a:tr h="5317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Absorbing dark 6mm thick </a:t>
                      </a:r>
                      <a:endParaRPr lang="en-IN" sz="16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CLF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SHGF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423473"/>
                  </a:ext>
                </a:extLst>
              </a:tr>
              <a:tr h="2981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South Facing 20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2361.6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865802"/>
                  </a:ext>
                </a:extLst>
              </a:tr>
              <a:tr h="2491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 Facing 15 windows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1996.92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776848"/>
                  </a:ext>
                </a:extLst>
              </a:tr>
              <a:tr h="30414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glass part(</a:t>
                      </a:r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refective</a:t>
                      </a:r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310.632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4293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EB6BDB-104F-4527-8AA2-D40B015C6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95638"/>
              </p:ext>
            </p:extLst>
          </p:nvPr>
        </p:nvGraphicFramePr>
        <p:xfrm>
          <a:off x="2275130" y="5667195"/>
          <a:ext cx="7641740" cy="869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3814">
                  <a:extLst>
                    <a:ext uri="{9D8B030D-6E8A-4147-A177-3AD203B41FA5}">
                      <a16:colId xmlns:a16="http://schemas.microsoft.com/office/drawing/2014/main" val="1862641772"/>
                    </a:ext>
                  </a:extLst>
                </a:gridCol>
                <a:gridCol w="760609">
                  <a:extLst>
                    <a:ext uri="{9D8B030D-6E8A-4147-A177-3AD203B41FA5}">
                      <a16:colId xmlns:a16="http://schemas.microsoft.com/office/drawing/2014/main" val="2411113181"/>
                    </a:ext>
                  </a:extLst>
                </a:gridCol>
                <a:gridCol w="1156758">
                  <a:extLst>
                    <a:ext uri="{9D8B030D-6E8A-4147-A177-3AD203B41FA5}">
                      <a16:colId xmlns:a16="http://schemas.microsoft.com/office/drawing/2014/main" val="1953942158"/>
                    </a:ext>
                  </a:extLst>
                </a:gridCol>
                <a:gridCol w="938876">
                  <a:extLst>
                    <a:ext uri="{9D8B030D-6E8A-4147-A177-3AD203B41FA5}">
                      <a16:colId xmlns:a16="http://schemas.microsoft.com/office/drawing/2014/main" val="829495773"/>
                    </a:ext>
                  </a:extLst>
                </a:gridCol>
                <a:gridCol w="1061683">
                  <a:extLst>
                    <a:ext uri="{9D8B030D-6E8A-4147-A177-3AD203B41FA5}">
                      <a16:colId xmlns:a16="http://schemas.microsoft.com/office/drawing/2014/main" val="1285240148"/>
                    </a:ext>
                  </a:extLst>
                </a:gridCol>
              </a:tblGrid>
              <a:tr h="434791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59544"/>
                  </a:ext>
                </a:extLst>
              </a:tr>
              <a:tr h="434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DOORS Aluminium Part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3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67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5218D-7459-457E-9E9F-AF86E63B995B}"/>
              </a:ext>
            </a:extLst>
          </p:cNvPr>
          <p:cNvSpPr txBox="1">
            <a:spLocks/>
          </p:cNvSpPr>
          <p:nvPr/>
        </p:nvSpPr>
        <p:spPr>
          <a:xfrm>
            <a:off x="-1151318" y="228550"/>
            <a:ext cx="10283483" cy="1012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lighting load</a:t>
            </a:r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DB2D-F6EC-4DB6-ACA8-C9A71ED152AA}"/>
              </a:ext>
            </a:extLst>
          </p:cNvPr>
          <p:cNvSpPr txBox="1"/>
          <p:nvPr/>
        </p:nvSpPr>
        <p:spPr>
          <a:xfrm>
            <a:off x="5641144" y="296828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27A4E-334B-4211-A33A-F4E628537BF5}"/>
              </a:ext>
            </a:extLst>
          </p:cNvPr>
          <p:cNvSpPr txBox="1"/>
          <p:nvPr/>
        </p:nvSpPr>
        <p:spPr>
          <a:xfrm>
            <a:off x="2785402" y="1168487"/>
            <a:ext cx="7540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 load Qs(W)= Rule of thumb(W/</a:t>
            </a:r>
            <a:r>
              <a:rPr lang="en-IN" sz="20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feet)* Area(</a:t>
            </a:r>
            <a:r>
              <a:rPr lang="en-IN" sz="20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</a:t>
            </a:r>
            <a:r>
              <a:rPr lang="en-I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feet)* CLF</a:t>
            </a:r>
          </a:p>
          <a:p>
            <a:endParaRPr lang="en-I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CLF= 0.45(heavy weight simple furnishing, no carpet)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941C0-95F6-433E-8598-42BACA95425A}"/>
              </a:ext>
            </a:extLst>
          </p:cNvPr>
          <p:cNvSpPr txBox="1"/>
          <p:nvPr/>
        </p:nvSpPr>
        <p:spPr>
          <a:xfrm>
            <a:off x="1181686" y="3488792"/>
            <a:ext cx="3798278" cy="64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Assumption: General office area( Rule of thumb= 2 W/ </a:t>
            </a:r>
            <a:r>
              <a:rPr lang="en-IN" dirty="0" err="1">
                <a:solidFill>
                  <a:srgbClr val="FF0000"/>
                </a:solidFill>
              </a:rPr>
              <a:t>sq</a:t>
            </a:r>
            <a:r>
              <a:rPr lang="en-IN" dirty="0">
                <a:solidFill>
                  <a:srgbClr val="FF0000"/>
                </a:solidFill>
              </a:rPr>
              <a:t> ft)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64C0D8-2D97-4146-81EE-02070D6CB113}"/>
              </a:ext>
            </a:extLst>
          </p:cNvPr>
          <p:cNvSpPr/>
          <p:nvPr/>
        </p:nvSpPr>
        <p:spPr>
          <a:xfrm>
            <a:off x="801858" y="3108960"/>
            <a:ext cx="4829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THERMO SCIENCE AND TERBO MACHINERY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E67AE-FF2D-40B2-981A-516C5CF3F5F9}"/>
              </a:ext>
            </a:extLst>
          </p:cNvPr>
          <p:cNvSpPr txBox="1"/>
          <p:nvPr/>
        </p:nvSpPr>
        <p:spPr>
          <a:xfrm>
            <a:off x="6904892" y="3460656"/>
            <a:ext cx="3798278" cy="64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Assumption: Computer room( Rule of thumb= 3 W/ </a:t>
            </a:r>
            <a:r>
              <a:rPr lang="en-IN" dirty="0" err="1">
                <a:solidFill>
                  <a:srgbClr val="FF0000"/>
                </a:solidFill>
              </a:rPr>
              <a:t>sq</a:t>
            </a:r>
            <a:r>
              <a:rPr lang="en-IN" dirty="0">
                <a:solidFill>
                  <a:srgbClr val="FF0000"/>
                </a:solidFill>
              </a:rPr>
              <a:t> ft)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5258E-27A2-473C-BCB7-FC5E2A1A7585}"/>
              </a:ext>
            </a:extLst>
          </p:cNvPr>
          <p:cNvSpPr/>
          <p:nvPr/>
        </p:nvSpPr>
        <p:spPr>
          <a:xfrm>
            <a:off x="7555230" y="3091324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CAD-CAM 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D3BA-2B0D-42EF-94F9-639291B7FAD6}"/>
              </a:ext>
            </a:extLst>
          </p:cNvPr>
          <p:cNvSpPr txBox="1"/>
          <p:nvPr/>
        </p:nvSpPr>
        <p:spPr>
          <a:xfrm>
            <a:off x="1195754" y="4345292"/>
            <a:ext cx="469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Qs = 2 × 897 × 0.45 = 3568.266 W </a:t>
            </a:r>
          </a:p>
          <a:p>
            <a:r>
              <a:rPr lang="en-IN" dirty="0"/>
              <a:t>                                 =12167.78 </a:t>
            </a:r>
            <a:r>
              <a:rPr lang="en-IN" dirty="0" err="1"/>
              <a:t>btu</a:t>
            </a:r>
            <a:r>
              <a:rPr lang="en-IN" dirty="0"/>
              <a:t>/hr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057C0-D61C-42DB-952B-7A99A8A9B05F}"/>
              </a:ext>
            </a:extLst>
          </p:cNvPr>
          <p:cNvSpPr txBox="1"/>
          <p:nvPr/>
        </p:nvSpPr>
        <p:spPr>
          <a:xfrm>
            <a:off x="6785093" y="4491170"/>
            <a:ext cx="469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Qs = 3 × 1276.5 × 0.45 = 7616.8755W </a:t>
            </a:r>
          </a:p>
          <a:p>
            <a:r>
              <a:rPr lang="en-IN" dirty="0"/>
              <a:t>                                 =25973.54 </a:t>
            </a:r>
            <a:r>
              <a:rPr lang="en-IN" dirty="0" err="1"/>
              <a:t>btu</a:t>
            </a:r>
            <a:r>
              <a:rPr lang="en-IN" dirty="0"/>
              <a:t>/hr </a:t>
            </a:r>
          </a:p>
        </p:txBody>
      </p:sp>
    </p:spTree>
    <p:extLst>
      <p:ext uri="{BB962C8B-B14F-4D97-AF65-F5344CB8AC3E}">
        <p14:creationId xmlns:p14="http://schemas.microsoft.com/office/powerpoint/2010/main" val="326199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DF5E84-DB98-4B25-BB32-50E883E6CC6E}"/>
              </a:ext>
            </a:extLst>
          </p:cNvPr>
          <p:cNvSpPr txBox="1">
            <a:spLocks/>
          </p:cNvSpPr>
          <p:nvPr/>
        </p:nvSpPr>
        <p:spPr>
          <a:xfrm>
            <a:off x="-270657" y="206034"/>
            <a:ext cx="10311619" cy="1012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 load though appliances</a:t>
            </a:r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CEB1F-10A7-4708-95C2-832D02620A57}"/>
              </a:ext>
            </a:extLst>
          </p:cNvPr>
          <p:cNvSpPr/>
          <p:nvPr/>
        </p:nvSpPr>
        <p:spPr>
          <a:xfrm>
            <a:off x="3359833" y="1041010"/>
            <a:ext cx="59271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ArialMT"/>
              </a:rPr>
              <a:t>Q(</a:t>
            </a:r>
            <a:r>
              <a:rPr lang="en-IN" sz="2400" dirty="0"/>
              <a:t>Btu/hr) </a:t>
            </a:r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ArialMT"/>
              </a:rPr>
              <a:t>= 3.41 * W *(CLF)</a:t>
            </a:r>
            <a:endParaRPr lang="en-IN" dirty="0"/>
          </a:p>
          <a:p>
            <a:endParaRPr lang="en-IN" dirty="0"/>
          </a:p>
          <a:p>
            <a:r>
              <a:rPr lang="en-IN" dirty="0"/>
              <a:t>W is the wattage of the equipment</a:t>
            </a:r>
          </a:p>
          <a:p>
            <a:r>
              <a:rPr lang="en-IN" dirty="0"/>
              <a:t>CLF is the cooling load factor for the equipment</a:t>
            </a:r>
            <a:endParaRPr lang="en-IN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D7DF4-BBEB-4600-95B2-3A564F74914E}"/>
              </a:ext>
            </a:extLst>
          </p:cNvPr>
          <p:cNvSpPr/>
          <p:nvPr/>
        </p:nvSpPr>
        <p:spPr>
          <a:xfrm>
            <a:off x="3741894" y="2464747"/>
            <a:ext cx="480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THERMO SCIENCE AND TERBO MACHINERY LAB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2C6399-B564-42F3-AF09-002270F66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77572"/>
              </p:ext>
            </p:extLst>
          </p:nvPr>
        </p:nvGraphicFramePr>
        <p:xfrm>
          <a:off x="1296670" y="2834079"/>
          <a:ext cx="9141557" cy="3030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6863">
                  <a:extLst>
                    <a:ext uri="{9D8B030D-6E8A-4147-A177-3AD203B41FA5}">
                      <a16:colId xmlns:a16="http://schemas.microsoft.com/office/drawing/2014/main" val="1716536473"/>
                    </a:ext>
                  </a:extLst>
                </a:gridCol>
                <a:gridCol w="1871003">
                  <a:extLst>
                    <a:ext uri="{9D8B030D-6E8A-4147-A177-3AD203B41FA5}">
                      <a16:colId xmlns:a16="http://schemas.microsoft.com/office/drawing/2014/main" val="1874768844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4127645109"/>
                    </a:ext>
                  </a:extLst>
                </a:gridCol>
                <a:gridCol w="900332">
                  <a:extLst>
                    <a:ext uri="{9D8B030D-6E8A-4147-A177-3AD203B41FA5}">
                      <a16:colId xmlns:a16="http://schemas.microsoft.com/office/drawing/2014/main" val="3507396635"/>
                    </a:ext>
                  </a:extLst>
                </a:gridCol>
                <a:gridCol w="2715064">
                  <a:extLst>
                    <a:ext uri="{9D8B030D-6E8A-4147-A177-3AD203B41FA5}">
                      <a16:colId xmlns:a16="http://schemas.microsoft.com/office/drawing/2014/main" val="14428576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RATING(WATT)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NUMBER(N)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CLF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COOLING LOAD=3.4*N*RATING*CLF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982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Desktop System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665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Printer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242.69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04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Modem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933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 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571.2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025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Refrigerator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359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Tubular Heat Exchanger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20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Boiling Heat Transfer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95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Conduction Unit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60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Cooling Tower + PC data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23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Refrigeration System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252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685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102F6-6804-457F-AC63-146D1988722B}"/>
              </a:ext>
            </a:extLst>
          </p:cNvPr>
          <p:cNvSpPr/>
          <p:nvPr/>
        </p:nvSpPr>
        <p:spPr>
          <a:xfrm>
            <a:off x="1795242" y="1176942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CAD-CAM LAB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A7137B-DE08-451A-A128-A34F58459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01884"/>
              </p:ext>
            </p:extLst>
          </p:nvPr>
        </p:nvGraphicFramePr>
        <p:xfrm>
          <a:off x="522263" y="2154703"/>
          <a:ext cx="10574362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1405">
                  <a:extLst>
                    <a:ext uri="{9D8B030D-6E8A-4147-A177-3AD203B41FA5}">
                      <a16:colId xmlns:a16="http://schemas.microsoft.com/office/drawing/2014/main" val="3494256883"/>
                    </a:ext>
                  </a:extLst>
                </a:gridCol>
                <a:gridCol w="2120143">
                  <a:extLst>
                    <a:ext uri="{9D8B030D-6E8A-4147-A177-3AD203B41FA5}">
                      <a16:colId xmlns:a16="http://schemas.microsoft.com/office/drawing/2014/main" val="520319363"/>
                    </a:ext>
                  </a:extLst>
                </a:gridCol>
                <a:gridCol w="1652130">
                  <a:extLst>
                    <a:ext uri="{9D8B030D-6E8A-4147-A177-3AD203B41FA5}">
                      <a16:colId xmlns:a16="http://schemas.microsoft.com/office/drawing/2014/main" val="4188954668"/>
                    </a:ext>
                  </a:extLst>
                </a:gridCol>
                <a:gridCol w="1016364">
                  <a:extLst>
                    <a:ext uri="{9D8B030D-6E8A-4147-A177-3AD203B41FA5}">
                      <a16:colId xmlns:a16="http://schemas.microsoft.com/office/drawing/2014/main" val="3591814138"/>
                    </a:ext>
                  </a:extLst>
                </a:gridCol>
                <a:gridCol w="3574320">
                  <a:extLst>
                    <a:ext uri="{9D8B030D-6E8A-4147-A177-3AD203B41FA5}">
                      <a16:colId xmlns:a16="http://schemas.microsoft.com/office/drawing/2014/main" val="818235320"/>
                    </a:ext>
                  </a:extLst>
                </a:gridCol>
              </a:tblGrid>
              <a:tr h="396092"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RATING(WATT)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NUMBER(N)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CLF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COOLING LOAD=3.4*N*RATING*CLF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81810"/>
                  </a:ext>
                </a:extLst>
              </a:tr>
              <a:tr h="218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Desktop System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41160"/>
                  </a:ext>
                </a:extLst>
              </a:tr>
              <a:tr h="218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Printer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661"/>
                  </a:ext>
                </a:extLst>
              </a:tr>
              <a:tr h="218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Modem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98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57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3B6707-5F69-42F9-BD8A-B6DAACE51423}"/>
              </a:ext>
            </a:extLst>
          </p:cNvPr>
          <p:cNvSpPr txBox="1">
            <a:spLocks/>
          </p:cNvSpPr>
          <p:nvPr/>
        </p:nvSpPr>
        <p:spPr>
          <a:xfrm>
            <a:off x="-984738" y="188818"/>
            <a:ext cx="10325686" cy="1069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infiltration load</a:t>
            </a:r>
            <a:endParaRPr lang="en-IN" sz="28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C4FC79-4C9D-4612-B240-5BAAFEA04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12101"/>
              </p:ext>
            </p:extLst>
          </p:nvPr>
        </p:nvGraphicFramePr>
        <p:xfrm>
          <a:off x="335097" y="4560785"/>
          <a:ext cx="5247762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0149">
                  <a:extLst>
                    <a:ext uri="{9D8B030D-6E8A-4147-A177-3AD203B41FA5}">
                      <a16:colId xmlns:a16="http://schemas.microsoft.com/office/drawing/2014/main" val="606189011"/>
                    </a:ext>
                  </a:extLst>
                </a:gridCol>
                <a:gridCol w="439738">
                  <a:extLst>
                    <a:ext uri="{9D8B030D-6E8A-4147-A177-3AD203B41FA5}">
                      <a16:colId xmlns:a16="http://schemas.microsoft.com/office/drawing/2014/main" val="1659157716"/>
                    </a:ext>
                  </a:extLst>
                </a:gridCol>
                <a:gridCol w="962321">
                  <a:extLst>
                    <a:ext uri="{9D8B030D-6E8A-4147-A177-3AD203B41FA5}">
                      <a16:colId xmlns:a16="http://schemas.microsoft.com/office/drawing/2014/main" val="2219264891"/>
                    </a:ext>
                  </a:extLst>
                </a:gridCol>
                <a:gridCol w="962321">
                  <a:extLst>
                    <a:ext uri="{9D8B030D-6E8A-4147-A177-3AD203B41FA5}">
                      <a16:colId xmlns:a16="http://schemas.microsoft.com/office/drawing/2014/main" val="2396831859"/>
                    </a:ext>
                  </a:extLst>
                </a:gridCol>
                <a:gridCol w="1103233">
                  <a:extLst>
                    <a:ext uri="{9D8B030D-6E8A-4147-A177-3AD203B41FA5}">
                      <a16:colId xmlns:a16="http://schemas.microsoft.com/office/drawing/2014/main" val="36028560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Sensible Heat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41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Educational Institute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4762.8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672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812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Latent Heat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09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26571.6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89544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CD0600-C97F-4849-BF29-D8B0AFB58273}"/>
              </a:ext>
            </a:extLst>
          </p:cNvPr>
          <p:cNvSpPr/>
          <p:nvPr/>
        </p:nvSpPr>
        <p:spPr>
          <a:xfrm>
            <a:off x="4178105" y="1182790"/>
            <a:ext cx="36070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Sensible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1.08 * CFM * ΔT</a:t>
            </a:r>
          </a:p>
          <a:p>
            <a:endParaRPr lang="fr-FR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Latent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4840 * CFM * ΔW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A7219-8809-452F-BD55-6962D0372633}"/>
              </a:ext>
            </a:extLst>
          </p:cNvPr>
          <p:cNvSpPr txBox="1"/>
          <p:nvPr/>
        </p:nvSpPr>
        <p:spPr>
          <a:xfrm>
            <a:off x="4276578" y="2729132"/>
            <a:ext cx="3826413" cy="66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Assumption: Educational institute</a:t>
            </a:r>
          </a:p>
          <a:p>
            <a:r>
              <a:rPr lang="en-IN" dirty="0">
                <a:solidFill>
                  <a:srgbClr val="FF0000"/>
                </a:solidFill>
              </a:rPr>
              <a:t>                 CFM=5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AEC59B-B9E2-48D7-A118-D60BA3304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5361"/>
              </p:ext>
            </p:extLst>
          </p:nvPr>
        </p:nvGraphicFramePr>
        <p:xfrm>
          <a:off x="6096000" y="4560785"/>
          <a:ext cx="5915025" cy="1240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4710">
                  <a:extLst>
                    <a:ext uri="{9D8B030D-6E8A-4147-A177-3AD203B41FA5}">
                      <a16:colId xmlns:a16="http://schemas.microsoft.com/office/drawing/2014/main" val="2407380217"/>
                    </a:ext>
                  </a:extLst>
                </a:gridCol>
                <a:gridCol w="751768">
                  <a:extLst>
                    <a:ext uri="{9D8B030D-6E8A-4147-A177-3AD203B41FA5}">
                      <a16:colId xmlns:a16="http://schemas.microsoft.com/office/drawing/2014/main" val="372686296"/>
                    </a:ext>
                  </a:extLst>
                </a:gridCol>
                <a:gridCol w="501506">
                  <a:extLst>
                    <a:ext uri="{9D8B030D-6E8A-4147-A177-3AD203B41FA5}">
                      <a16:colId xmlns:a16="http://schemas.microsoft.com/office/drawing/2014/main" val="3786147155"/>
                    </a:ext>
                  </a:extLst>
                </a:gridCol>
                <a:gridCol w="1100347">
                  <a:extLst>
                    <a:ext uri="{9D8B030D-6E8A-4147-A177-3AD203B41FA5}">
                      <a16:colId xmlns:a16="http://schemas.microsoft.com/office/drawing/2014/main" val="3375297871"/>
                    </a:ext>
                  </a:extLst>
                </a:gridCol>
                <a:gridCol w="1346694">
                  <a:extLst>
                    <a:ext uri="{9D8B030D-6E8A-4147-A177-3AD203B41FA5}">
                      <a16:colId xmlns:a16="http://schemas.microsoft.com/office/drawing/2014/main" val="16057803"/>
                    </a:ext>
                  </a:extLst>
                </a:gridCol>
              </a:tblGrid>
              <a:tr h="249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Sensible Heat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37125"/>
                  </a:ext>
                </a:extLst>
              </a:tr>
              <a:tr h="3224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Educational Institute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2381.4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795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06267"/>
                  </a:ext>
                </a:extLst>
              </a:tr>
              <a:tr h="1647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Latent Heat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976328"/>
                  </a:ext>
                </a:extLst>
              </a:tr>
              <a:tr h="140080">
                <a:tc>
                  <a:txBody>
                    <a:bodyPr/>
                    <a:lstStyle/>
                    <a:p>
                      <a:pPr algn="ctr" fontAlgn="b"/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13285.8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96048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0D64D4D-778C-4F66-96B9-A89D0BE7375E}"/>
              </a:ext>
            </a:extLst>
          </p:cNvPr>
          <p:cNvSpPr/>
          <p:nvPr/>
        </p:nvSpPr>
        <p:spPr>
          <a:xfrm>
            <a:off x="778632" y="3747396"/>
            <a:ext cx="4804227" cy="383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THERMO SCIENCE AND TERBO MACHINERY LAB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3AA8C-97A2-4726-BB06-E0143A4F2EE7}"/>
              </a:ext>
            </a:extLst>
          </p:cNvPr>
          <p:cNvSpPr/>
          <p:nvPr/>
        </p:nvSpPr>
        <p:spPr>
          <a:xfrm>
            <a:off x="8202347" y="3668099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CAD-CAM LAB</a:t>
            </a:r>
          </a:p>
        </p:txBody>
      </p:sp>
    </p:spTree>
    <p:extLst>
      <p:ext uri="{BB962C8B-B14F-4D97-AF65-F5344CB8AC3E}">
        <p14:creationId xmlns:p14="http://schemas.microsoft.com/office/powerpoint/2010/main" val="134970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020C1-0C43-4251-B350-BB050240784C}"/>
              </a:ext>
            </a:extLst>
          </p:cNvPr>
          <p:cNvSpPr txBox="1">
            <a:spLocks/>
          </p:cNvSpPr>
          <p:nvPr/>
        </p:nvSpPr>
        <p:spPr>
          <a:xfrm>
            <a:off x="-1351523" y="575016"/>
            <a:ext cx="10325686" cy="1069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total load</a:t>
            </a:r>
            <a:endParaRPr lang="en-IN" sz="3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160D3-6449-4D0E-B03F-62646BFCF020}"/>
              </a:ext>
            </a:extLst>
          </p:cNvPr>
          <p:cNvSpPr/>
          <p:nvPr/>
        </p:nvSpPr>
        <p:spPr>
          <a:xfrm>
            <a:off x="1604556" y="1485507"/>
            <a:ext cx="2635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CAD-CAM LAB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FADF86-BBF6-4D3F-9EB0-1AD413AF3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32180"/>
              </p:ext>
            </p:extLst>
          </p:nvPr>
        </p:nvGraphicFramePr>
        <p:xfrm>
          <a:off x="933447" y="2339974"/>
          <a:ext cx="7800977" cy="37941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9471">
                  <a:extLst>
                    <a:ext uri="{9D8B030D-6E8A-4147-A177-3AD203B41FA5}">
                      <a16:colId xmlns:a16="http://schemas.microsoft.com/office/drawing/2014/main" val="4088371488"/>
                    </a:ext>
                  </a:extLst>
                </a:gridCol>
                <a:gridCol w="1340502">
                  <a:extLst>
                    <a:ext uri="{9D8B030D-6E8A-4147-A177-3AD203B41FA5}">
                      <a16:colId xmlns:a16="http://schemas.microsoft.com/office/drawing/2014/main" val="4207016402"/>
                    </a:ext>
                  </a:extLst>
                </a:gridCol>
                <a:gridCol w="1340502">
                  <a:extLst>
                    <a:ext uri="{9D8B030D-6E8A-4147-A177-3AD203B41FA5}">
                      <a16:colId xmlns:a16="http://schemas.microsoft.com/office/drawing/2014/main" val="3049266898"/>
                    </a:ext>
                  </a:extLst>
                </a:gridCol>
                <a:gridCol w="1340502">
                  <a:extLst>
                    <a:ext uri="{9D8B030D-6E8A-4147-A177-3AD203B41FA5}">
                      <a16:colId xmlns:a16="http://schemas.microsoft.com/office/drawing/2014/main" val="1913779438"/>
                    </a:ext>
                  </a:extLst>
                </a:gridCol>
              </a:tblGrid>
              <a:tr h="5363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SECTION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SHL(BTU/hr)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LHL(BTU/hr)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Total(BTU/hr)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155579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WALLS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18935.9029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18935.9029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66807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DOORS AND WINDOWS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7664.4112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7664.4112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550860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Electrical Appliances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30813.31037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30813.31037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925963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People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2550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12000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14550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573618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 infiltration 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4762.8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26571.6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31334.4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036990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 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69963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Total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64726.42447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38571.6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103298.0245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264734"/>
                  </a:ext>
                </a:extLst>
              </a:tr>
              <a:tr h="4072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 Total(TR)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r>
                        <a:rPr lang="en-IN" sz="1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8.655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440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2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404C1-1BD0-48FC-BB12-1A114A7D4CF7}"/>
              </a:ext>
            </a:extLst>
          </p:cNvPr>
          <p:cNvSpPr txBox="1"/>
          <p:nvPr/>
        </p:nvSpPr>
        <p:spPr>
          <a:xfrm>
            <a:off x="3066757" y="450166"/>
            <a:ext cx="599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8C7B2-054F-4942-9863-18DD49BCC359}"/>
              </a:ext>
            </a:extLst>
          </p:cNvPr>
          <p:cNvSpPr txBox="1"/>
          <p:nvPr/>
        </p:nvSpPr>
        <p:spPr>
          <a:xfrm>
            <a:off x="1463039" y="1997612"/>
            <a:ext cx="10396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4000" dirty="0"/>
              <a:t>Outdoor Design Condition:</a:t>
            </a:r>
          </a:p>
          <a:p>
            <a:r>
              <a:rPr lang="en-IN" sz="4000" dirty="0"/>
              <a:t>     </a:t>
            </a:r>
            <a:r>
              <a:rPr lang="en-IN" sz="3200" dirty="0"/>
              <a:t>at peak time,  DBT= 89.9˚F(32˚C),  90% RH  (for Guwahati)</a:t>
            </a:r>
          </a:p>
          <a:p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4000" dirty="0"/>
              <a:t>Indoor Design Condition:</a:t>
            </a:r>
          </a:p>
          <a:p>
            <a:r>
              <a:rPr lang="en-IN" sz="4000" dirty="0"/>
              <a:t>     </a:t>
            </a:r>
            <a:r>
              <a:rPr lang="en-IN" sz="3200" dirty="0"/>
              <a:t>at peak time,  DBT= 75˚F(24˚C),  50% RH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059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98ABB4-513C-406B-A40A-1ECA37F4C671}"/>
              </a:ext>
            </a:extLst>
          </p:cNvPr>
          <p:cNvSpPr/>
          <p:nvPr/>
        </p:nvSpPr>
        <p:spPr>
          <a:xfrm>
            <a:off x="677334" y="1381567"/>
            <a:ext cx="5348003" cy="383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THERMO SCIENCE AND TERBO MACHINERY LAB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CA49FD-6956-4273-873A-57D62D6C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54681"/>
              </p:ext>
            </p:extLst>
          </p:nvPr>
        </p:nvGraphicFramePr>
        <p:xfrm>
          <a:off x="677334" y="2441574"/>
          <a:ext cx="8143877" cy="3425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29901">
                  <a:extLst>
                    <a:ext uri="{9D8B030D-6E8A-4147-A177-3AD203B41FA5}">
                      <a16:colId xmlns:a16="http://schemas.microsoft.com/office/drawing/2014/main" val="3804171810"/>
                    </a:ext>
                  </a:extLst>
                </a:gridCol>
                <a:gridCol w="1456771">
                  <a:extLst>
                    <a:ext uri="{9D8B030D-6E8A-4147-A177-3AD203B41FA5}">
                      <a16:colId xmlns:a16="http://schemas.microsoft.com/office/drawing/2014/main" val="3702109674"/>
                    </a:ext>
                  </a:extLst>
                </a:gridCol>
                <a:gridCol w="1316360">
                  <a:extLst>
                    <a:ext uri="{9D8B030D-6E8A-4147-A177-3AD203B41FA5}">
                      <a16:colId xmlns:a16="http://schemas.microsoft.com/office/drawing/2014/main" val="3701633912"/>
                    </a:ext>
                  </a:extLst>
                </a:gridCol>
                <a:gridCol w="1140845">
                  <a:extLst>
                    <a:ext uri="{9D8B030D-6E8A-4147-A177-3AD203B41FA5}">
                      <a16:colId xmlns:a16="http://schemas.microsoft.com/office/drawing/2014/main" val="2415341376"/>
                    </a:ext>
                  </a:extLst>
                </a:gridCol>
              </a:tblGrid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Total(</a:t>
                      </a:r>
                      <a:r>
                        <a:rPr lang="en-IN" sz="16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btU</a:t>
                      </a:r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/hr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3827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16727.6619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16727.6619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067705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DOORS AND WINDOWS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6947.512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6947.512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701252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Appliances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36778.85781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36778.85781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70795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7275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388606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infiltration 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2381.4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13285.8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15667.2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001666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439473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64110.43171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19285.8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83396.23171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604684"/>
                  </a:ext>
                </a:extLst>
              </a:tr>
              <a:tr h="380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(TR)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85655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9E488CA-0950-44EB-98B7-609F9213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total load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54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504C1C-810B-4B46-BC7C-4D7F68D9D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534118"/>
              </p:ext>
            </p:extLst>
          </p:nvPr>
        </p:nvGraphicFramePr>
        <p:xfrm>
          <a:off x="7533495" y="3429000"/>
          <a:ext cx="4037428" cy="296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714">
                  <a:extLst>
                    <a:ext uri="{9D8B030D-6E8A-4147-A177-3AD203B41FA5}">
                      <a16:colId xmlns:a16="http://schemas.microsoft.com/office/drawing/2014/main" val="465650397"/>
                    </a:ext>
                  </a:extLst>
                </a:gridCol>
                <a:gridCol w="2018714">
                  <a:extLst>
                    <a:ext uri="{9D8B030D-6E8A-4147-A177-3AD203B41FA5}">
                      <a16:colId xmlns:a16="http://schemas.microsoft.com/office/drawing/2014/main" val="3202783564"/>
                    </a:ext>
                  </a:extLst>
                </a:gridCol>
              </a:tblGrid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Tc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26.5˚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51883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Tf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7˚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427548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27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18900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25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640966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32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67819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hb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47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283858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hc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55325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98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0777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75727B-7350-48E4-92C7-E825BC5B78E2}"/>
              </a:ext>
            </a:extLst>
          </p:cNvPr>
          <p:cNvSpPr txBox="1"/>
          <p:nvPr/>
        </p:nvSpPr>
        <p:spPr>
          <a:xfrm>
            <a:off x="7519916" y="1336431"/>
            <a:ext cx="3368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Assumed:</a:t>
            </a:r>
          </a:p>
          <a:p>
            <a:r>
              <a:rPr lang="en-IN" dirty="0"/>
              <a:t>Coil temperature= 7 ˚C</a:t>
            </a:r>
          </a:p>
          <a:p>
            <a:r>
              <a:rPr lang="en-IN" dirty="0"/>
              <a:t>Air entering the room at 15˚ C</a:t>
            </a:r>
          </a:p>
          <a:p>
            <a:r>
              <a:rPr lang="en-IN" dirty="0"/>
              <a:t>30% of fresh air is used</a:t>
            </a:r>
          </a:p>
          <a:p>
            <a:endParaRPr lang="en-IN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 chart,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6D5E7-18E1-4912-BCED-8F4D5BA9EDF0}"/>
              </a:ext>
            </a:extLst>
          </p:cNvPr>
          <p:cNvSpPr txBox="1"/>
          <p:nvPr/>
        </p:nvSpPr>
        <p:spPr>
          <a:xfrm>
            <a:off x="621077" y="5026760"/>
            <a:ext cx="434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Cooling coil capacity= 1.6 * (62-27) Kw</a:t>
            </a:r>
          </a:p>
          <a:p>
            <a:r>
              <a:rPr lang="en-IN" dirty="0"/>
              <a:t>                              = 15.95 TR</a:t>
            </a:r>
          </a:p>
          <a:p>
            <a:endParaRPr lang="en-IN" dirty="0"/>
          </a:p>
          <a:p>
            <a:r>
              <a:rPr lang="en-IN" dirty="0"/>
              <a:t>Heating load = 1.6 * (32-27) kw</a:t>
            </a:r>
          </a:p>
          <a:p>
            <a:r>
              <a:rPr lang="en-IN" dirty="0"/>
              <a:t>                    =2.2 TR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120CC-F40B-499C-A6A1-C3F8C495A33D}"/>
              </a:ext>
            </a:extLst>
          </p:cNvPr>
          <p:cNvSpPr txBox="1"/>
          <p:nvPr/>
        </p:nvSpPr>
        <p:spPr>
          <a:xfrm>
            <a:off x="621077" y="572375"/>
            <a:ext cx="267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FOR CAD-CAM LAB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706C0-D415-4B94-9485-75A0D664B3E6}"/>
              </a:ext>
            </a:extLst>
          </p:cNvPr>
          <p:cNvSpPr txBox="1"/>
          <p:nvPr/>
        </p:nvSpPr>
        <p:spPr>
          <a:xfrm>
            <a:off x="621077" y="1443842"/>
            <a:ext cx="6650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Qs= 18.9 kW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/>
              <a:t>Ql</a:t>
            </a:r>
            <a:r>
              <a:rPr lang="en-IN" dirty="0"/>
              <a:t>= 11.3 kW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SHF= 0.62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BPF= 0.1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Total mass flow rate =</a:t>
            </a:r>
            <a:r>
              <a:rPr lang="en-IN" b="1" dirty="0"/>
              <a:t> Q</a:t>
            </a:r>
            <a:r>
              <a:rPr lang="en-IN" sz="1400" b="1" dirty="0"/>
              <a:t>t</a:t>
            </a:r>
            <a:r>
              <a:rPr lang="en-IN" b="1" dirty="0"/>
              <a:t> </a:t>
            </a:r>
            <a:r>
              <a:rPr lang="en-IN" dirty="0"/>
              <a:t>/(</a:t>
            </a:r>
            <a:r>
              <a:rPr lang="en-IN" b="1" dirty="0" err="1">
                <a:solidFill>
                  <a:schemeClr val="tx1"/>
                </a:solidFill>
              </a:rPr>
              <a:t>hb</a:t>
            </a:r>
            <a:r>
              <a:rPr lang="en-IN" dirty="0"/>
              <a:t> - </a:t>
            </a:r>
            <a:r>
              <a:rPr lang="en-IN" b="1" dirty="0">
                <a:solidFill>
                  <a:schemeClr val="tx1"/>
                </a:solidFill>
              </a:rPr>
              <a:t>hg</a:t>
            </a:r>
            <a:r>
              <a:rPr lang="en-IN" dirty="0"/>
              <a:t>) = 1.6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From P-chart,</a:t>
            </a:r>
          </a:p>
          <a:p>
            <a:pPr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Specific volume from ambient condition)= 0.9  m³/kg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flow rate of fresh air , m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0.3*1.6 = 0.48 kg/s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of air through ventilation = m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0.9 * 2118.8 = 915.32</a:t>
            </a:r>
          </a:p>
          <a:p>
            <a:pPr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CFM / person = 915.32/60 = 15.2 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5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F0233-C23D-4C0E-AFE8-CB8A45C8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/>
          <a:stretch/>
        </p:blipFill>
        <p:spPr>
          <a:xfrm>
            <a:off x="1508298" y="273390"/>
            <a:ext cx="8931101" cy="6311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8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F659BF-D5C6-4CA5-9F70-712EA4ADF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31243"/>
              </p:ext>
            </p:extLst>
          </p:nvPr>
        </p:nvGraphicFramePr>
        <p:xfrm>
          <a:off x="2449511" y="3267075"/>
          <a:ext cx="7292977" cy="311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0705">
                  <a:extLst>
                    <a:ext uri="{9D8B030D-6E8A-4147-A177-3AD203B41FA5}">
                      <a16:colId xmlns:a16="http://schemas.microsoft.com/office/drawing/2014/main" val="3546174916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2588137529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1884277540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2727759684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2600691753"/>
                    </a:ext>
                  </a:extLst>
                </a:gridCol>
                <a:gridCol w="1331640">
                  <a:extLst>
                    <a:ext uri="{9D8B030D-6E8A-4147-A177-3AD203B41FA5}">
                      <a16:colId xmlns:a16="http://schemas.microsoft.com/office/drawing/2014/main" val="759113381"/>
                    </a:ext>
                  </a:extLst>
                </a:gridCol>
              </a:tblGrid>
              <a:tr h="6852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Sensible Heat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37020"/>
                  </a:ext>
                </a:extLst>
              </a:tr>
              <a:tr h="3818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Educational Institute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7452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245173"/>
                  </a:ext>
                </a:extLst>
              </a:tr>
              <a:tr h="381867"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276530"/>
                  </a:ext>
                </a:extLst>
              </a:tr>
              <a:tr h="7471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Latent Heat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262773"/>
                  </a:ext>
                </a:extLst>
              </a:tr>
              <a:tr h="747134"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4840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26571.6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3792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D17B6A-A04B-41AF-B30C-A4C3C89D2FEF}"/>
              </a:ext>
            </a:extLst>
          </p:cNvPr>
          <p:cNvSpPr txBox="1"/>
          <p:nvPr/>
        </p:nvSpPr>
        <p:spPr>
          <a:xfrm>
            <a:off x="152400" y="510097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ventilation load</a:t>
            </a:r>
            <a:endParaRPr lang="en-IN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C5A97-397A-4E63-8CFB-DDE4CD0DD644}"/>
              </a:ext>
            </a:extLst>
          </p:cNvPr>
          <p:cNvSpPr/>
          <p:nvPr/>
        </p:nvSpPr>
        <p:spPr>
          <a:xfrm>
            <a:off x="4124325" y="1362074"/>
            <a:ext cx="36607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Sensible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1.08 * CFM * ΔT</a:t>
            </a:r>
          </a:p>
          <a:p>
            <a:endParaRPr lang="fr-FR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Latent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4840 * CFM * ΔW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9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1125D3-4EFB-4570-B379-3F2749A22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15596"/>
              </p:ext>
            </p:extLst>
          </p:nvPr>
        </p:nvGraphicFramePr>
        <p:xfrm>
          <a:off x="133349" y="1377044"/>
          <a:ext cx="7648576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6624">
                  <a:extLst>
                    <a:ext uri="{9D8B030D-6E8A-4147-A177-3AD203B41FA5}">
                      <a16:colId xmlns:a16="http://schemas.microsoft.com/office/drawing/2014/main" val="2203893082"/>
                    </a:ext>
                  </a:extLst>
                </a:gridCol>
                <a:gridCol w="1303984">
                  <a:extLst>
                    <a:ext uri="{9D8B030D-6E8A-4147-A177-3AD203B41FA5}">
                      <a16:colId xmlns:a16="http://schemas.microsoft.com/office/drawing/2014/main" val="2206736404"/>
                    </a:ext>
                  </a:extLst>
                </a:gridCol>
                <a:gridCol w="1303984">
                  <a:extLst>
                    <a:ext uri="{9D8B030D-6E8A-4147-A177-3AD203B41FA5}">
                      <a16:colId xmlns:a16="http://schemas.microsoft.com/office/drawing/2014/main" val="3498733117"/>
                    </a:ext>
                  </a:extLst>
                </a:gridCol>
                <a:gridCol w="1303984">
                  <a:extLst>
                    <a:ext uri="{9D8B030D-6E8A-4147-A177-3AD203B41FA5}">
                      <a16:colId xmlns:a16="http://schemas.microsoft.com/office/drawing/2014/main" val="305270831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LHL(BTU/hr)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Total(BTU/hr)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5645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18935.9029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18935.9029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81634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DOORS AND WINDOWS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7664.4112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7664.4112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36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Appliances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24726.46037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24726.46037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1788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14550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92693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infiltration 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4762.8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26571.6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31334.4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628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ventilation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7452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26571.6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34023.6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06725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66091.57447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65143.2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131234.7745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16699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68615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(W)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19381.69339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19103.57771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38485.27111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1527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7184BE-DAEE-4592-908A-E27561700514}"/>
              </a:ext>
            </a:extLst>
          </p:cNvPr>
          <p:cNvSpPr txBox="1"/>
          <p:nvPr/>
        </p:nvSpPr>
        <p:spPr>
          <a:xfrm>
            <a:off x="-152401" y="692384"/>
            <a:ext cx="7515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Total load with ventilation</a:t>
            </a:r>
            <a:endParaRPr lang="en-I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04876-EA5A-40B8-B2D1-F528C5385463}"/>
              </a:ext>
            </a:extLst>
          </p:cNvPr>
          <p:cNvSpPr txBox="1"/>
          <p:nvPr/>
        </p:nvSpPr>
        <p:spPr>
          <a:xfrm>
            <a:off x="2371725" y="5657850"/>
            <a:ext cx="37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load= </a:t>
            </a:r>
            <a:r>
              <a:rPr lang="en-US" dirty="0">
                <a:highlight>
                  <a:srgbClr val="FFFF00"/>
                </a:highlight>
              </a:rPr>
              <a:t>10.99 TR</a:t>
            </a:r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749928"/>
              </p:ext>
            </p:extLst>
          </p:nvPr>
        </p:nvGraphicFramePr>
        <p:xfrm>
          <a:off x="5437609" y="4395984"/>
          <a:ext cx="4135016" cy="233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572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8FDFC8-8F99-4E0A-8DDC-EAE2B0FE6F9F}"/>
              </a:ext>
            </a:extLst>
          </p:cNvPr>
          <p:cNvSpPr txBox="1"/>
          <p:nvPr/>
        </p:nvSpPr>
        <p:spPr>
          <a:xfrm>
            <a:off x="520605" y="821431"/>
            <a:ext cx="394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FOR THERMO-SCIENCE LAB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EE6247-401C-4310-A626-E607A9279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96820"/>
              </p:ext>
            </p:extLst>
          </p:nvPr>
        </p:nvGraphicFramePr>
        <p:xfrm>
          <a:off x="6580995" y="3724275"/>
          <a:ext cx="4037428" cy="296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714">
                  <a:extLst>
                    <a:ext uri="{9D8B030D-6E8A-4147-A177-3AD203B41FA5}">
                      <a16:colId xmlns:a16="http://schemas.microsoft.com/office/drawing/2014/main" val="465650397"/>
                    </a:ext>
                  </a:extLst>
                </a:gridCol>
                <a:gridCol w="2018714">
                  <a:extLst>
                    <a:ext uri="{9D8B030D-6E8A-4147-A177-3AD203B41FA5}">
                      <a16:colId xmlns:a16="http://schemas.microsoft.com/office/drawing/2014/main" val="3202783564"/>
                    </a:ext>
                  </a:extLst>
                </a:gridCol>
              </a:tblGrid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Tc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25.5˚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451883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Tf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7˚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427548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35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18900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25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640966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36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67819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hb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47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283858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hc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57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55325"/>
                  </a:ext>
                </a:extLst>
              </a:tr>
              <a:tr h="370039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98 </a:t>
                      </a:r>
                      <a:r>
                        <a:rPr lang="en-IN" b="1" dirty="0" err="1">
                          <a:solidFill>
                            <a:schemeClr val="tx1"/>
                          </a:solidFill>
                        </a:rPr>
                        <a:t>kj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/kg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0777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4CD8881-DAC8-4A67-800C-4BB993BF345A}"/>
              </a:ext>
            </a:extLst>
          </p:cNvPr>
          <p:cNvSpPr txBox="1"/>
          <p:nvPr/>
        </p:nvSpPr>
        <p:spPr>
          <a:xfrm>
            <a:off x="7519916" y="1336431"/>
            <a:ext cx="3368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Assumed:</a:t>
            </a:r>
          </a:p>
          <a:p>
            <a:r>
              <a:rPr lang="en-IN" dirty="0"/>
              <a:t>Coil temperature= 7 ˚C</a:t>
            </a:r>
          </a:p>
          <a:p>
            <a:r>
              <a:rPr lang="en-IN" dirty="0"/>
              <a:t>Air entering the room at 15˚ C</a:t>
            </a:r>
          </a:p>
          <a:p>
            <a:r>
              <a:rPr lang="en-IN" dirty="0">
                <a:highlight>
                  <a:srgbClr val="FFFF00"/>
                </a:highlight>
              </a:rPr>
              <a:t>20% </a:t>
            </a:r>
            <a:r>
              <a:rPr lang="en-IN" dirty="0"/>
              <a:t>of fresh air is used</a:t>
            </a:r>
          </a:p>
          <a:p>
            <a:endParaRPr lang="en-IN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 chart,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F4D3A-99FD-495A-B923-7A8B8FD905DF}"/>
              </a:ext>
            </a:extLst>
          </p:cNvPr>
          <p:cNvSpPr txBox="1"/>
          <p:nvPr/>
        </p:nvSpPr>
        <p:spPr>
          <a:xfrm>
            <a:off x="621077" y="5026760"/>
            <a:ext cx="4346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Cooling coil capacity= 1.3 * (57-35) Kw</a:t>
            </a:r>
          </a:p>
          <a:p>
            <a:r>
              <a:rPr lang="en-IN" dirty="0"/>
              <a:t>                              = 8.15 TR</a:t>
            </a:r>
          </a:p>
          <a:p>
            <a:endParaRPr lang="en-IN" dirty="0"/>
          </a:p>
          <a:p>
            <a:r>
              <a:rPr lang="en-IN" dirty="0"/>
              <a:t>Heating load = 1.3 * (36-35) kw</a:t>
            </a:r>
          </a:p>
          <a:p>
            <a:r>
              <a:rPr lang="en-IN" dirty="0"/>
              <a:t>                    = 0.37 TR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7852E-AC56-4F84-9A92-06D4D78F44CC}"/>
              </a:ext>
            </a:extLst>
          </p:cNvPr>
          <p:cNvSpPr txBox="1"/>
          <p:nvPr/>
        </p:nvSpPr>
        <p:spPr>
          <a:xfrm>
            <a:off x="621077" y="1443842"/>
            <a:ext cx="66500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Qs= 18.8 kW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/>
              <a:t>Ql</a:t>
            </a:r>
            <a:r>
              <a:rPr lang="en-IN" dirty="0"/>
              <a:t>= 5.6 kW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SHF= 0.77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BPF= 0.35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Total mass flow rate =</a:t>
            </a:r>
            <a:r>
              <a:rPr lang="en-IN" b="1" dirty="0"/>
              <a:t> Q</a:t>
            </a:r>
            <a:r>
              <a:rPr lang="en-IN" sz="1400" b="1" dirty="0"/>
              <a:t>t</a:t>
            </a:r>
            <a:r>
              <a:rPr lang="en-IN" b="1" dirty="0"/>
              <a:t> </a:t>
            </a:r>
            <a:r>
              <a:rPr lang="en-IN" dirty="0"/>
              <a:t>/(</a:t>
            </a:r>
            <a:r>
              <a:rPr lang="en-IN" b="1" dirty="0" err="1">
                <a:solidFill>
                  <a:schemeClr val="tx1"/>
                </a:solidFill>
              </a:rPr>
              <a:t>hb</a:t>
            </a:r>
            <a:r>
              <a:rPr lang="en-IN" dirty="0"/>
              <a:t> - </a:t>
            </a:r>
            <a:r>
              <a:rPr lang="en-IN" b="1" dirty="0">
                <a:solidFill>
                  <a:schemeClr val="tx1"/>
                </a:solidFill>
              </a:rPr>
              <a:t>hg</a:t>
            </a:r>
            <a:r>
              <a:rPr lang="en-IN" dirty="0"/>
              <a:t>) = 1.3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From P-chart,</a:t>
            </a:r>
          </a:p>
          <a:p>
            <a:pPr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Specific volume from ambient condition)= 0.9  m³/kg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flow rate of fresh air , m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0.2*1.3 = 0.26 kg/s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of air through ventilation = m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0.9 * 2118.8 = 495.7</a:t>
            </a:r>
          </a:p>
          <a:p>
            <a:pPr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CFM / person = 495.7/30 = 16.5 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23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C8897-C497-481B-BE1E-A5D947578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b="-6389"/>
          <a:stretch/>
        </p:blipFill>
        <p:spPr>
          <a:xfrm>
            <a:off x="1638299" y="221456"/>
            <a:ext cx="8553451" cy="6415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517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F659BF-D5C6-4CA5-9F70-712EA4ADF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5231"/>
              </p:ext>
            </p:extLst>
          </p:nvPr>
        </p:nvGraphicFramePr>
        <p:xfrm>
          <a:off x="1792280" y="3286125"/>
          <a:ext cx="6137819" cy="311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0705">
                  <a:extLst>
                    <a:ext uri="{9D8B030D-6E8A-4147-A177-3AD203B41FA5}">
                      <a16:colId xmlns:a16="http://schemas.microsoft.com/office/drawing/2014/main" val="3546174916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2588137529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1884277540"/>
                    </a:ext>
                  </a:extLst>
                </a:gridCol>
                <a:gridCol w="1155158">
                  <a:extLst>
                    <a:ext uri="{9D8B030D-6E8A-4147-A177-3AD203B41FA5}">
                      <a16:colId xmlns:a16="http://schemas.microsoft.com/office/drawing/2014/main" val="2727759684"/>
                    </a:ext>
                  </a:extLst>
                </a:gridCol>
                <a:gridCol w="1331640">
                  <a:extLst>
                    <a:ext uri="{9D8B030D-6E8A-4147-A177-3AD203B41FA5}">
                      <a16:colId xmlns:a16="http://schemas.microsoft.com/office/drawing/2014/main" val="759113381"/>
                    </a:ext>
                  </a:extLst>
                </a:gridCol>
              </a:tblGrid>
              <a:tr h="6852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Sensible Heat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37020"/>
                  </a:ext>
                </a:extLst>
              </a:tr>
              <a:tr h="3818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Educational Institute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245173"/>
                  </a:ext>
                </a:extLst>
              </a:tr>
              <a:tr h="381867"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276530"/>
                  </a:ext>
                </a:extLst>
              </a:tr>
              <a:tr h="7471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Latent Heat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ppl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262773"/>
                  </a:ext>
                </a:extLst>
              </a:tr>
              <a:tr h="747134">
                <a:tc>
                  <a:txBody>
                    <a:bodyPr/>
                    <a:lstStyle/>
                    <a:p>
                      <a:pPr algn="ctr" fontAlgn="b"/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3792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D17B6A-A04B-41AF-B30C-A4C3C89D2FEF}"/>
              </a:ext>
            </a:extLst>
          </p:cNvPr>
          <p:cNvSpPr txBox="1"/>
          <p:nvPr/>
        </p:nvSpPr>
        <p:spPr>
          <a:xfrm>
            <a:off x="57150" y="765123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ventilation load</a:t>
            </a:r>
            <a:endParaRPr lang="en-IN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C5A97-397A-4E63-8CFB-DDE4CD0DD644}"/>
              </a:ext>
            </a:extLst>
          </p:cNvPr>
          <p:cNvSpPr/>
          <p:nvPr/>
        </p:nvSpPr>
        <p:spPr>
          <a:xfrm>
            <a:off x="2914650" y="1428672"/>
            <a:ext cx="36607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Sensible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1.08 * CFM * ΔT</a:t>
            </a:r>
          </a:p>
          <a:p>
            <a:endParaRPr lang="fr-FR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Q </a:t>
            </a:r>
            <a:r>
              <a:rPr lang="fr-FR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Latent</a:t>
            </a:r>
            <a:r>
              <a:rPr lang="fr-F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= 4840 * CFM * ΔW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7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020C1-0C43-4251-B350-BB050240784C}"/>
              </a:ext>
            </a:extLst>
          </p:cNvPr>
          <p:cNvSpPr txBox="1">
            <a:spLocks/>
          </p:cNvSpPr>
          <p:nvPr/>
        </p:nvSpPr>
        <p:spPr>
          <a:xfrm>
            <a:off x="-2075423" y="143631"/>
            <a:ext cx="10325686" cy="1069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total load</a:t>
            </a:r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160D3-6449-4D0E-B03F-62646BFCF020}"/>
              </a:ext>
            </a:extLst>
          </p:cNvPr>
          <p:cNvSpPr/>
          <p:nvPr/>
        </p:nvSpPr>
        <p:spPr>
          <a:xfrm>
            <a:off x="613956" y="1112764"/>
            <a:ext cx="2635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CAD-CAM LAB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D9BD0A-FD9B-4FC8-8987-AAEF0782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726332"/>
              </p:ext>
            </p:extLst>
          </p:nvPr>
        </p:nvGraphicFramePr>
        <p:xfrm>
          <a:off x="418020" y="1646620"/>
          <a:ext cx="6848475" cy="3088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0560">
                  <a:extLst>
                    <a:ext uri="{9D8B030D-6E8A-4147-A177-3AD203B41FA5}">
                      <a16:colId xmlns:a16="http://schemas.microsoft.com/office/drawing/2014/main" val="3579699593"/>
                    </a:ext>
                  </a:extLst>
                </a:gridCol>
                <a:gridCol w="1603403">
                  <a:extLst>
                    <a:ext uri="{9D8B030D-6E8A-4147-A177-3AD203B41FA5}">
                      <a16:colId xmlns:a16="http://schemas.microsoft.com/office/drawing/2014/main" val="3834613670"/>
                    </a:ext>
                  </a:extLst>
                </a:gridCol>
                <a:gridCol w="1492732">
                  <a:extLst>
                    <a:ext uri="{9D8B030D-6E8A-4147-A177-3AD203B41FA5}">
                      <a16:colId xmlns:a16="http://schemas.microsoft.com/office/drawing/2014/main" val="4007208071"/>
                    </a:ext>
                  </a:extLst>
                </a:gridCol>
                <a:gridCol w="1501780">
                  <a:extLst>
                    <a:ext uri="{9D8B030D-6E8A-4147-A177-3AD203B41FA5}">
                      <a16:colId xmlns:a16="http://schemas.microsoft.com/office/drawing/2014/main" val="1466201163"/>
                    </a:ext>
                  </a:extLst>
                </a:gridCol>
              </a:tblGrid>
              <a:tr h="51208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LHL(btU/hr)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Total(</a:t>
                      </a:r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btU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/hr)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833197"/>
                  </a:ext>
                </a:extLst>
              </a:tr>
              <a:tr h="51208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16727.6619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16727.6619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880622"/>
                  </a:ext>
                </a:extLst>
              </a:tr>
              <a:tr h="259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DOORS AND WINDOWS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6947.512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6947.512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364457"/>
                  </a:ext>
                </a:extLst>
              </a:tr>
              <a:tr h="51208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Appliances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34060.06481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34060.06481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366444"/>
                  </a:ext>
                </a:extLst>
              </a:tr>
              <a:tr h="259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7275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378381"/>
                  </a:ext>
                </a:extLst>
              </a:tr>
              <a:tr h="259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infiltration 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2381.4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13285.8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15667.2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75795"/>
                  </a:ext>
                </a:extLst>
              </a:tr>
              <a:tr h="259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ventilation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2997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13285.8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16282.8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590194"/>
                  </a:ext>
                </a:extLst>
              </a:tr>
              <a:tr h="51208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64388.63871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32571.6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96960.23871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2219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7EF29A-B68F-4FFA-B06A-33EE660C146B}"/>
              </a:ext>
            </a:extLst>
          </p:cNvPr>
          <p:cNvSpPr txBox="1"/>
          <p:nvPr/>
        </p:nvSpPr>
        <p:spPr>
          <a:xfrm>
            <a:off x="972828" y="508716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load= </a:t>
            </a:r>
            <a:r>
              <a:rPr lang="en-US" dirty="0">
                <a:highlight>
                  <a:srgbClr val="FFFF00"/>
                </a:highlight>
              </a:rPr>
              <a:t>8.12 TR</a:t>
            </a:r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822997"/>
              </p:ext>
            </p:extLst>
          </p:nvPr>
        </p:nvGraphicFramePr>
        <p:xfrm>
          <a:off x="6979202" y="2851766"/>
          <a:ext cx="3926993" cy="231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6575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45FD-3789-4F66-9840-EE642914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918857"/>
            <a:ext cx="10364451" cy="1596177"/>
          </a:xfrm>
        </p:spPr>
        <p:txBody>
          <a:bodyPr/>
          <a:lstStyle/>
          <a:p>
            <a:r>
              <a:rPr lang="en-US" dirty="0"/>
              <a:t>References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41DB-94CB-485B-90AE-545F9375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374" y="1716946"/>
            <a:ext cx="10687676" cy="47124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ASHRAE Handbook, 2001</a:t>
            </a:r>
          </a:p>
          <a:p>
            <a:r>
              <a:rPr lang="en-US" dirty="0"/>
              <a:t>PPT Course ME621</a:t>
            </a:r>
          </a:p>
          <a:p>
            <a:r>
              <a:rPr lang="en-US" b="1" dirty="0"/>
              <a:t>Thermal Conductivities and Heat Transfer Coefficient </a:t>
            </a:r>
          </a:p>
          <a:p>
            <a:r>
              <a:rPr lang="en-US" sz="1600" cap="none" dirty="0">
                <a:hlinkClick r:id="rId2"/>
              </a:rPr>
              <a:t>http://hyperphysics.phy-astr.gsu.edu/hbase/tables/thrcn.html</a:t>
            </a:r>
            <a:endParaRPr lang="en-US" sz="1600" cap="none" dirty="0"/>
          </a:p>
          <a:p>
            <a:r>
              <a:rPr lang="en-US" sz="1600" cap="none" dirty="0"/>
              <a:t>https://neutrium.net/heat-transfer/thermal-conductivity-of-common-materials/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89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63E9F7-E85D-4367-92E6-5B9BA7764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6" y="2366962"/>
            <a:ext cx="3959226" cy="29694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8EA34-9124-4A30-A21B-100FCD82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24" y="2366962"/>
            <a:ext cx="3959226" cy="29694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C1AE7-BDE8-408B-AAF2-E2E9525C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Glimpses of labs</a:t>
            </a:r>
          </a:p>
        </p:txBody>
      </p:sp>
    </p:spTree>
    <p:extLst>
      <p:ext uri="{BB962C8B-B14F-4D97-AF65-F5344CB8AC3E}">
        <p14:creationId xmlns:p14="http://schemas.microsoft.com/office/powerpoint/2010/main" val="21787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6176B9-568D-43E1-9389-02EEEE4BC941}"/>
              </a:ext>
            </a:extLst>
          </p:cNvPr>
          <p:cNvSpPr txBox="1"/>
          <p:nvPr/>
        </p:nvSpPr>
        <p:spPr>
          <a:xfrm>
            <a:off x="4140589" y="2897684"/>
            <a:ext cx="391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163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A81FB-17F0-482A-8ACA-6A76FA5F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0" y="2217540"/>
            <a:ext cx="4928395" cy="36962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85C9A-69EE-4411-9BBF-B82C6423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71" y="2217540"/>
            <a:ext cx="4928395" cy="36962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A1CF8-84C0-4538-B43B-6984DCD3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Glimpses of labs</a:t>
            </a:r>
          </a:p>
        </p:txBody>
      </p:sp>
    </p:spTree>
    <p:extLst>
      <p:ext uri="{BB962C8B-B14F-4D97-AF65-F5344CB8AC3E}">
        <p14:creationId xmlns:p14="http://schemas.microsoft.com/office/powerpoint/2010/main" val="30248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23479E-20BE-43C9-B574-137B4D6FED55}"/>
              </a:ext>
            </a:extLst>
          </p:cNvPr>
          <p:cNvSpPr txBox="1"/>
          <p:nvPr/>
        </p:nvSpPr>
        <p:spPr>
          <a:xfrm>
            <a:off x="-266260" y="436098"/>
            <a:ext cx="863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CLTD CORRECTION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37255D-18D2-46C8-AC86-9AF6DCAD3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59925"/>
              </p:ext>
            </p:extLst>
          </p:nvPr>
        </p:nvGraphicFramePr>
        <p:xfrm>
          <a:off x="759655" y="4346058"/>
          <a:ext cx="4153140" cy="1645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9546">
                  <a:extLst>
                    <a:ext uri="{9D8B030D-6E8A-4147-A177-3AD203B41FA5}">
                      <a16:colId xmlns:a16="http://schemas.microsoft.com/office/drawing/2014/main" val="366280160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445706920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596549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CLTD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err="1">
                          <a:solidFill>
                            <a:schemeClr val="tx1"/>
                          </a:solidFill>
                        </a:rPr>
                        <a:t>CLTDc</a:t>
                      </a: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29605"/>
                  </a:ext>
                </a:extLst>
              </a:tr>
              <a:tr h="352452">
                <a:tc>
                  <a:txBody>
                    <a:bodyPr/>
                    <a:lstStyle/>
                    <a:p>
                      <a:r>
                        <a:rPr lang="en-IN" dirty="0"/>
                        <a:t>North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125443"/>
                  </a:ext>
                </a:extLst>
              </a:tr>
              <a:tr h="352452">
                <a:tc>
                  <a:txBody>
                    <a:bodyPr/>
                    <a:lstStyle/>
                    <a:p>
                      <a:r>
                        <a:rPr lang="en-IN" dirty="0"/>
                        <a:t>South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458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2328F5-ABFB-46F0-8DF7-CC263F5D2B13}"/>
              </a:ext>
            </a:extLst>
          </p:cNvPr>
          <p:cNvSpPr txBox="1"/>
          <p:nvPr/>
        </p:nvSpPr>
        <p:spPr>
          <a:xfrm>
            <a:off x="618978" y="3573194"/>
            <a:ext cx="468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THERMO SCIENE AND TURBO MACHINERY LAB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E490D-F855-442D-BCAF-6A7CE78C640E}"/>
              </a:ext>
            </a:extLst>
          </p:cNvPr>
          <p:cNvSpPr txBox="1"/>
          <p:nvPr/>
        </p:nvSpPr>
        <p:spPr>
          <a:xfrm>
            <a:off x="8864992" y="3599738"/>
            <a:ext cx="18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CAD-CAM 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DB206-D678-4B5C-81F9-A832C578E24C}"/>
              </a:ext>
            </a:extLst>
          </p:cNvPr>
          <p:cNvSpPr txBox="1"/>
          <p:nvPr/>
        </p:nvSpPr>
        <p:spPr>
          <a:xfrm>
            <a:off x="618978" y="1085851"/>
            <a:ext cx="95191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CLTD</a:t>
            </a:r>
            <a:r>
              <a:rPr lang="en-IN" sz="2000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[CLTD + (78 – TR) +(TM – 85)]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Where 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TR= inside design temp= </a:t>
            </a:r>
            <a:r>
              <a:rPr lang="en-IN" sz="2000" dirty="0">
                <a:solidFill>
                  <a:srgbClr val="FF0000"/>
                </a:solidFill>
              </a:rPr>
              <a:t>75.2˚ F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Daily range= max DBT- min DBT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                 =  </a:t>
            </a:r>
            <a:r>
              <a:rPr lang="en-IN" sz="2000" dirty="0">
                <a:solidFill>
                  <a:srgbClr val="FF0000"/>
                </a:solidFill>
              </a:rPr>
              <a:t>89.06-77.54 = 11.52 F (from Guwahati climate graph)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TM=Mean outdoor temp= Max outdoor temperature-(Daily range/2)</a:t>
            </a:r>
          </a:p>
          <a:p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     = </a:t>
            </a:r>
            <a:r>
              <a:rPr lang="en-IN" sz="2000" dirty="0">
                <a:solidFill>
                  <a:srgbClr val="FF0000"/>
                </a:solidFill>
              </a:rPr>
              <a:t>31.7-6.4/2= 28.5˚ C or 83.3˚ F</a:t>
            </a:r>
          </a:p>
          <a:p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490503-9F27-4E52-BB68-65F74AC34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6583"/>
              </p:ext>
            </p:extLst>
          </p:nvPr>
        </p:nvGraphicFramePr>
        <p:xfrm>
          <a:off x="7279206" y="4223898"/>
          <a:ext cx="4153140" cy="1645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9546">
                  <a:extLst>
                    <a:ext uri="{9D8B030D-6E8A-4147-A177-3AD203B41FA5}">
                      <a16:colId xmlns:a16="http://schemas.microsoft.com/office/drawing/2014/main" val="1577382210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904518740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05196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CLTD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err="1">
                          <a:solidFill>
                            <a:schemeClr val="tx1"/>
                          </a:solidFill>
                        </a:rPr>
                        <a:t>CLTDc</a:t>
                      </a: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992010"/>
                  </a:ext>
                </a:extLst>
              </a:tr>
              <a:tr h="352452">
                <a:tc>
                  <a:txBody>
                    <a:bodyPr/>
                    <a:lstStyle/>
                    <a:p>
                      <a:r>
                        <a:rPr lang="en-IN" dirty="0"/>
                        <a:t>North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3111"/>
                  </a:ext>
                </a:extLst>
              </a:tr>
              <a:tr h="352452">
                <a:tc>
                  <a:txBody>
                    <a:bodyPr/>
                    <a:lstStyle/>
                    <a:p>
                      <a:r>
                        <a:rPr lang="en-IN" dirty="0"/>
                        <a:t>South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88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27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F445A7-3828-4AF7-88D4-12E5630B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281353"/>
            <a:ext cx="10283483" cy="87219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Heat transfer co-coefficient 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8F95A-65C7-4D60-868C-A197F3A860F4}"/>
                  </a:ext>
                </a:extLst>
              </p:cNvPr>
              <p:cNvSpPr txBox="1"/>
              <p:nvPr/>
            </p:nvSpPr>
            <p:spPr>
              <a:xfrm>
                <a:off x="137937" y="1063342"/>
                <a:ext cx="8859905" cy="81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𝑏𝑟𝑖𝑐𝑘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𝑐𝑜𝑛𝑐𝑟𝑒𝑡𝑒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8F95A-65C7-4D60-868C-A197F3A86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7" y="1063342"/>
                <a:ext cx="8859905" cy="8145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C2355AC-6AA8-4506-8AB7-E367F1E19F8B}"/>
              </a:ext>
            </a:extLst>
          </p:cNvPr>
          <p:cNvSpPr txBox="1"/>
          <p:nvPr/>
        </p:nvSpPr>
        <p:spPr>
          <a:xfrm>
            <a:off x="654544" y="2200461"/>
            <a:ext cx="171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For north wall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9ED6E-AD7E-4F58-87C0-75332A5B5E1F}"/>
              </a:ext>
            </a:extLst>
          </p:cNvPr>
          <p:cNvSpPr txBox="1"/>
          <p:nvPr/>
        </p:nvSpPr>
        <p:spPr>
          <a:xfrm>
            <a:off x="590842" y="4332849"/>
            <a:ext cx="3685735" cy="37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For south, east, west walls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215D9-6DE9-4EC8-8EAE-8473A142008F}"/>
              </a:ext>
            </a:extLst>
          </p:cNvPr>
          <p:cNvSpPr/>
          <p:nvPr/>
        </p:nvSpPr>
        <p:spPr>
          <a:xfrm>
            <a:off x="8510960" y="2557867"/>
            <a:ext cx="1871003" cy="756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Concrete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3F099-E56D-4EB5-BCD3-455369F4A96F}"/>
              </a:ext>
            </a:extLst>
          </p:cNvPr>
          <p:cNvSpPr/>
          <p:nvPr/>
        </p:nvSpPr>
        <p:spPr>
          <a:xfrm>
            <a:off x="8510960" y="3314005"/>
            <a:ext cx="187100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Cinder rock brick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EEC691-9724-45FC-80B3-3859CD8ED083}"/>
              </a:ext>
            </a:extLst>
          </p:cNvPr>
          <p:cNvCxnSpPr/>
          <p:nvPr/>
        </p:nvCxnSpPr>
        <p:spPr>
          <a:xfrm>
            <a:off x="10578902" y="2487167"/>
            <a:ext cx="0" cy="742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9A42B6-89B5-4D35-BD29-BCE3F56DA79D}"/>
              </a:ext>
            </a:extLst>
          </p:cNvPr>
          <p:cNvCxnSpPr>
            <a:cxnSpLocks/>
          </p:cNvCxnSpPr>
          <p:nvPr/>
        </p:nvCxnSpPr>
        <p:spPr>
          <a:xfrm>
            <a:off x="10592971" y="3331383"/>
            <a:ext cx="0" cy="4408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A2CC20-F60E-4F0F-9538-C9836C4424E4}"/>
              </a:ext>
            </a:extLst>
          </p:cNvPr>
          <p:cNvSpPr txBox="1"/>
          <p:nvPr/>
        </p:nvSpPr>
        <p:spPr>
          <a:xfrm>
            <a:off x="8988463" y="4709728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Inside air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97A56-E0B8-4C83-9FDC-52B9580354BE}"/>
              </a:ext>
            </a:extLst>
          </p:cNvPr>
          <p:cNvSpPr txBox="1"/>
          <p:nvPr/>
        </p:nvSpPr>
        <p:spPr>
          <a:xfrm>
            <a:off x="8818102" y="3903648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Outside air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0FA246-A13B-4771-830D-C5F35A11E6E6}"/>
              </a:ext>
            </a:extLst>
          </p:cNvPr>
          <p:cNvSpPr/>
          <p:nvPr/>
        </p:nvSpPr>
        <p:spPr>
          <a:xfrm>
            <a:off x="8712593" y="5172118"/>
            <a:ext cx="1871003" cy="756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Concrete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6E882F-7388-42B2-B288-F8F7526ED9C8}"/>
              </a:ext>
            </a:extLst>
          </p:cNvPr>
          <p:cNvSpPr txBox="1"/>
          <p:nvPr/>
        </p:nvSpPr>
        <p:spPr>
          <a:xfrm>
            <a:off x="8997842" y="6056353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Outside 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3DE5D-DC4E-4D9F-9DDE-D0304F6AD115}"/>
              </a:ext>
            </a:extLst>
          </p:cNvPr>
          <p:cNvSpPr txBox="1"/>
          <p:nvPr/>
        </p:nvSpPr>
        <p:spPr>
          <a:xfrm>
            <a:off x="8944314" y="2117835"/>
            <a:ext cx="13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Inside air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A288FF-E6B6-4A55-972E-412AF36E92D2}"/>
              </a:ext>
            </a:extLst>
          </p:cNvPr>
          <p:cNvCxnSpPr/>
          <p:nvPr/>
        </p:nvCxnSpPr>
        <p:spPr>
          <a:xfrm>
            <a:off x="10759438" y="5172118"/>
            <a:ext cx="0" cy="742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D6A3F-22E2-4D85-81FB-5C8CB2C6C060}"/>
                  </a:ext>
                </a:extLst>
              </p:cNvPr>
              <p:cNvSpPr txBox="1"/>
              <p:nvPr/>
            </p:nvSpPr>
            <p:spPr>
              <a:xfrm>
                <a:off x="879809" y="2269490"/>
                <a:ext cx="8817702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𝑟𝑜𝑐𝑘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D6A3F-22E2-4D85-81FB-5C8CB2C6C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09" y="2269490"/>
                <a:ext cx="8817702" cy="859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22BE99-791C-4B49-B789-33A263B3FB2C}"/>
                  </a:ext>
                </a:extLst>
              </p:cNvPr>
              <p:cNvSpPr/>
              <p:nvPr/>
            </p:nvSpPr>
            <p:spPr>
              <a:xfrm>
                <a:off x="3000522" y="2935936"/>
                <a:ext cx="4318779" cy="1108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wall</m:t>
                            </m:r>
                          </m:sub>
                        </m:sSub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8.805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0.167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.164</m:t>
                        </m:r>
                      </m:num>
                      <m:den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1.098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3.522</m:t>
                        </m:r>
                      </m:den>
                    </m:f>
                  </m:oMath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wall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0.153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22BE99-791C-4B49-B789-33A263B3F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22" y="2935936"/>
                <a:ext cx="4318779" cy="1108445"/>
              </a:xfrm>
              <a:prstGeom prst="rect">
                <a:avLst/>
              </a:prstGeom>
              <a:blipFill>
                <a:blip r:embed="rId4"/>
                <a:stretch>
                  <a:fillRect b="-7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3AB5C10-6FFF-4EEB-AE4E-D8496F317668}"/>
              </a:ext>
            </a:extLst>
          </p:cNvPr>
          <p:cNvSpPr txBox="1"/>
          <p:nvPr/>
        </p:nvSpPr>
        <p:spPr>
          <a:xfrm>
            <a:off x="10759438" y="5365521"/>
            <a:ext cx="10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feet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B36F5-7A72-463B-8806-3383BB3397AC}"/>
              </a:ext>
            </a:extLst>
          </p:cNvPr>
          <p:cNvSpPr txBox="1"/>
          <p:nvPr/>
        </p:nvSpPr>
        <p:spPr>
          <a:xfrm>
            <a:off x="10617787" y="3229238"/>
            <a:ext cx="11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0.164 feet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F37DA0-F5EA-4339-AA42-8CBE4FC361D5}"/>
              </a:ext>
            </a:extLst>
          </p:cNvPr>
          <p:cNvSpPr txBox="1"/>
          <p:nvPr/>
        </p:nvSpPr>
        <p:spPr>
          <a:xfrm>
            <a:off x="10578902" y="2718334"/>
            <a:ext cx="10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feet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3351A3-DBCF-41C6-8DFF-930A47B4C778}"/>
                  </a:ext>
                </a:extLst>
              </p:cNvPr>
              <p:cNvSpPr txBox="1"/>
              <p:nvPr/>
            </p:nvSpPr>
            <p:spPr>
              <a:xfrm>
                <a:off x="590842" y="4734875"/>
                <a:ext cx="8817702" cy="85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wall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h𝑖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3351A3-DBCF-41C6-8DFF-930A47B4C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2" y="4734875"/>
                <a:ext cx="8817702" cy="859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0168EF-4017-46A8-8D9F-6C3EFFB5BAC7}"/>
                  </a:ext>
                </a:extLst>
              </p:cNvPr>
              <p:cNvSpPr/>
              <p:nvPr/>
            </p:nvSpPr>
            <p:spPr>
              <a:xfrm>
                <a:off x="3148826" y="5399037"/>
                <a:ext cx="3840730" cy="131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wall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8.805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0.167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3.522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wall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0.133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0168EF-4017-46A8-8D9F-6C3EFFB5B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26" y="5399037"/>
                <a:ext cx="3840730" cy="1314014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35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725D71-0AD4-4158-930F-0615D8FE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365759"/>
            <a:ext cx="10283483" cy="87219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heat load through wall </a:t>
            </a:r>
            <a:endParaRPr lang="en-I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4E3B6-435D-455F-ACB4-A097C5F9B957}"/>
              </a:ext>
            </a:extLst>
          </p:cNvPr>
          <p:cNvSpPr txBox="1"/>
          <p:nvPr/>
        </p:nvSpPr>
        <p:spPr>
          <a:xfrm>
            <a:off x="4107770" y="1308295"/>
            <a:ext cx="3545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Q= U×A× </a:t>
            </a:r>
            <a:r>
              <a:rPr lang="en-IN" sz="3200" b="1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CLTDc</a:t>
            </a:r>
            <a:endParaRPr lang="en-IN" sz="32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192D1C-E5FB-4E68-9E99-FAB467FC4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25786"/>
              </p:ext>
            </p:extLst>
          </p:nvPr>
        </p:nvGraphicFramePr>
        <p:xfrm>
          <a:off x="759654" y="3875260"/>
          <a:ext cx="4543865" cy="1859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59497">
                  <a:extLst>
                    <a:ext uri="{9D8B030D-6E8A-4147-A177-3AD203B41FA5}">
                      <a16:colId xmlns:a16="http://schemas.microsoft.com/office/drawing/2014/main" val="3662801606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2587575096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445706920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3596549925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3531762770"/>
                    </a:ext>
                  </a:extLst>
                </a:gridCol>
              </a:tblGrid>
              <a:tr h="56617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err="1">
                          <a:solidFill>
                            <a:schemeClr val="tx1"/>
                          </a:solidFill>
                        </a:rPr>
                        <a:t>CLTDc</a:t>
                      </a: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29605"/>
                  </a:ext>
                </a:extLst>
              </a:tr>
              <a:tr h="627935">
                <a:tc>
                  <a:txBody>
                    <a:bodyPr/>
                    <a:lstStyle/>
                    <a:p>
                      <a:r>
                        <a:rPr lang="en-IN" dirty="0"/>
                        <a:t>North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IN" dirty="0"/>
                        <a:t>592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4821.6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125443"/>
                  </a:ext>
                </a:extLst>
              </a:tr>
              <a:tr h="627935">
                <a:tc>
                  <a:txBody>
                    <a:bodyPr/>
                    <a:lstStyle/>
                    <a:p>
                      <a:r>
                        <a:rPr lang="en-IN" dirty="0"/>
                        <a:t>South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IN" dirty="0"/>
                        <a:t>688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4050.8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458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8430F2-8C28-4BF7-A318-29DFE8376E15}"/>
              </a:ext>
            </a:extLst>
          </p:cNvPr>
          <p:cNvSpPr txBox="1"/>
          <p:nvPr/>
        </p:nvSpPr>
        <p:spPr>
          <a:xfrm>
            <a:off x="675250" y="3179298"/>
            <a:ext cx="462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THERMO SCIENE AND TERBO MACHINERY LAB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8B2B4-0374-4B9F-9C0A-5695B1F9E5E3}"/>
              </a:ext>
            </a:extLst>
          </p:cNvPr>
          <p:cNvSpPr txBox="1"/>
          <p:nvPr/>
        </p:nvSpPr>
        <p:spPr>
          <a:xfrm>
            <a:off x="8428891" y="3209357"/>
            <a:ext cx="18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CAD-CAM LAB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90E53A0-ACF4-4253-9168-375C880E4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99769"/>
              </p:ext>
            </p:extLst>
          </p:nvPr>
        </p:nvGraphicFramePr>
        <p:xfrm>
          <a:off x="6738425" y="3991915"/>
          <a:ext cx="4543865" cy="1859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59497">
                  <a:extLst>
                    <a:ext uri="{9D8B030D-6E8A-4147-A177-3AD203B41FA5}">
                      <a16:colId xmlns:a16="http://schemas.microsoft.com/office/drawing/2014/main" val="1283040777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646212819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2702863087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4290927057"/>
                    </a:ext>
                  </a:extLst>
                </a:gridCol>
                <a:gridCol w="946092">
                  <a:extLst>
                    <a:ext uri="{9D8B030D-6E8A-4147-A177-3AD203B41FA5}">
                      <a16:colId xmlns:a16="http://schemas.microsoft.com/office/drawing/2014/main" val="1363299145"/>
                    </a:ext>
                  </a:extLst>
                </a:gridCol>
              </a:tblGrid>
              <a:tr h="56617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err="1">
                          <a:solidFill>
                            <a:schemeClr val="tx1"/>
                          </a:solidFill>
                        </a:rPr>
                        <a:t>CLTDc</a:t>
                      </a: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 (˚F)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14924"/>
                  </a:ext>
                </a:extLst>
              </a:tr>
              <a:tr h="627935">
                <a:tc>
                  <a:txBody>
                    <a:bodyPr/>
                    <a:lstStyle/>
                    <a:p>
                      <a:r>
                        <a:rPr lang="en-IN" dirty="0"/>
                        <a:t>North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IN" dirty="0"/>
                        <a:t>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7367.8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22445"/>
                  </a:ext>
                </a:extLst>
              </a:tr>
              <a:tr h="627935">
                <a:tc>
                  <a:txBody>
                    <a:bodyPr/>
                    <a:lstStyle/>
                    <a:p>
                      <a:r>
                        <a:rPr lang="en-IN" dirty="0"/>
                        <a:t>South wall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IN" dirty="0"/>
                        <a:t>740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8008.4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92015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90E064B-254E-42C0-8707-5C49172CD3A0}"/>
              </a:ext>
            </a:extLst>
          </p:cNvPr>
          <p:cNvSpPr txBox="1"/>
          <p:nvPr/>
        </p:nvSpPr>
        <p:spPr>
          <a:xfrm>
            <a:off x="518893" y="2166852"/>
            <a:ext cx="22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EXTERIOR WALL</a:t>
            </a:r>
          </a:p>
        </p:txBody>
      </p:sp>
    </p:spTree>
    <p:extLst>
      <p:ext uri="{BB962C8B-B14F-4D97-AF65-F5344CB8AC3E}">
        <p14:creationId xmlns:p14="http://schemas.microsoft.com/office/powerpoint/2010/main" val="407138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28A49-6645-4001-97B5-F7A4300F7DAD}"/>
              </a:ext>
            </a:extLst>
          </p:cNvPr>
          <p:cNvSpPr txBox="1"/>
          <p:nvPr/>
        </p:nvSpPr>
        <p:spPr>
          <a:xfrm>
            <a:off x="1187399" y="680109"/>
            <a:ext cx="24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INTERIOR WALL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1971B9-80EB-47BA-A89B-4CCF7BF3E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934781"/>
              </p:ext>
            </p:extLst>
          </p:nvPr>
        </p:nvGraphicFramePr>
        <p:xfrm>
          <a:off x="2743200" y="2461849"/>
          <a:ext cx="6513344" cy="125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694">
                  <a:extLst>
                    <a:ext uri="{9D8B030D-6E8A-4147-A177-3AD203B41FA5}">
                      <a16:colId xmlns:a16="http://schemas.microsoft.com/office/drawing/2014/main" val="2070599143"/>
                    </a:ext>
                  </a:extLst>
                </a:gridCol>
                <a:gridCol w="2043560">
                  <a:extLst>
                    <a:ext uri="{9D8B030D-6E8A-4147-A177-3AD203B41FA5}">
                      <a16:colId xmlns:a16="http://schemas.microsoft.com/office/drawing/2014/main" val="932523201"/>
                    </a:ext>
                  </a:extLst>
                </a:gridCol>
                <a:gridCol w="1227276">
                  <a:extLst>
                    <a:ext uri="{9D8B030D-6E8A-4147-A177-3AD203B41FA5}">
                      <a16:colId xmlns:a16="http://schemas.microsoft.com/office/drawing/2014/main" val="2610537124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916823728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4033999013"/>
                    </a:ext>
                  </a:extLst>
                </a:gridCol>
              </a:tblGrid>
              <a:tr h="419285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</a:rPr>
                        <a:t>∆T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8830"/>
                  </a:ext>
                </a:extLst>
              </a:tr>
              <a:tr h="419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446.002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76853"/>
                  </a:ext>
                </a:extLst>
              </a:tr>
              <a:tr h="419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446.002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5582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1E8AC2-D5D2-4262-814A-D9716C9C7DBF}"/>
              </a:ext>
            </a:extLst>
          </p:cNvPr>
          <p:cNvSpPr/>
          <p:nvPr/>
        </p:nvSpPr>
        <p:spPr>
          <a:xfrm>
            <a:off x="5432196" y="1090246"/>
            <a:ext cx="2005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Q=U*A*∆T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58888-5E5E-4E20-86F6-0E23DDCFF9A9}"/>
              </a:ext>
            </a:extLst>
          </p:cNvPr>
          <p:cNvSpPr txBox="1"/>
          <p:nvPr/>
        </p:nvSpPr>
        <p:spPr>
          <a:xfrm>
            <a:off x="1927273" y="1852991"/>
            <a:ext cx="468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THERMO SCIENE AND TERBO MACHINERY 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EEA87-EA0C-4A2A-B5FC-E129AEF46C62}"/>
              </a:ext>
            </a:extLst>
          </p:cNvPr>
          <p:cNvSpPr txBox="1"/>
          <p:nvPr/>
        </p:nvSpPr>
        <p:spPr>
          <a:xfrm>
            <a:off x="2168770" y="4198755"/>
            <a:ext cx="18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CAD-CAM LAB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01B691-9C87-4D02-8489-1F849C2E3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80922"/>
              </p:ext>
            </p:extLst>
          </p:nvPr>
        </p:nvGraphicFramePr>
        <p:xfrm>
          <a:off x="2839328" y="4822877"/>
          <a:ext cx="6513344" cy="125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694">
                  <a:extLst>
                    <a:ext uri="{9D8B030D-6E8A-4147-A177-3AD203B41FA5}">
                      <a16:colId xmlns:a16="http://schemas.microsoft.com/office/drawing/2014/main" val="2070599143"/>
                    </a:ext>
                  </a:extLst>
                </a:gridCol>
                <a:gridCol w="2043560">
                  <a:extLst>
                    <a:ext uri="{9D8B030D-6E8A-4147-A177-3AD203B41FA5}">
                      <a16:colId xmlns:a16="http://schemas.microsoft.com/office/drawing/2014/main" val="932523201"/>
                    </a:ext>
                  </a:extLst>
                </a:gridCol>
                <a:gridCol w="1227276">
                  <a:extLst>
                    <a:ext uri="{9D8B030D-6E8A-4147-A177-3AD203B41FA5}">
                      <a16:colId xmlns:a16="http://schemas.microsoft.com/office/drawing/2014/main" val="2610537124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916823728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4033999013"/>
                    </a:ext>
                  </a:extLst>
                </a:gridCol>
              </a:tblGrid>
              <a:tr h="419285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</a:rPr>
                        <a:t>∆T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8830"/>
                  </a:ext>
                </a:extLst>
              </a:tr>
              <a:tr h="419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446.002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76853"/>
                  </a:ext>
                </a:extLst>
              </a:tr>
              <a:tr h="4192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446.002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36" marR="8636" marT="86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5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27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129A3-BFCD-4ED4-8068-95CFCEA0171B}"/>
              </a:ext>
            </a:extLst>
          </p:cNvPr>
          <p:cNvSpPr txBox="1">
            <a:spLocks/>
          </p:cNvSpPr>
          <p:nvPr/>
        </p:nvSpPr>
        <p:spPr>
          <a:xfrm>
            <a:off x="1209822" y="295422"/>
            <a:ext cx="10269415" cy="94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heat load through Roof 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28703-E49E-4E9A-980C-890E7B550ABF}"/>
              </a:ext>
            </a:extLst>
          </p:cNvPr>
          <p:cNvSpPr txBox="1"/>
          <p:nvPr/>
        </p:nvSpPr>
        <p:spPr>
          <a:xfrm>
            <a:off x="1392702" y="1336429"/>
            <a:ext cx="354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– CAM LABORATORY: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7A06A-CF62-464E-9E85-746DBECB1196}"/>
              </a:ext>
            </a:extLst>
          </p:cNvPr>
          <p:cNvSpPr txBox="1"/>
          <p:nvPr/>
        </p:nvSpPr>
        <p:spPr>
          <a:xfrm>
            <a:off x="2124222" y="2037637"/>
            <a:ext cx="9355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 is exposed to Thermal- science lab which is also air conditioned</a:t>
            </a: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3BE65-D9EB-41FE-9833-BAFA656A010F}"/>
              </a:ext>
            </a:extLst>
          </p:cNvPr>
          <p:cNvSpPr txBox="1"/>
          <p:nvPr/>
        </p:nvSpPr>
        <p:spPr>
          <a:xfrm>
            <a:off x="1481796" y="3229709"/>
            <a:ext cx="461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THERMAL-SCIENCE LABORATORY: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C806B-CAC2-418E-8590-CD239D51B82D}"/>
                  </a:ext>
                </a:extLst>
              </p:cNvPr>
              <p:cNvSpPr txBox="1"/>
              <p:nvPr/>
            </p:nvSpPr>
            <p:spPr>
              <a:xfrm>
                <a:off x="0" y="3960116"/>
                <a:ext cx="8859905" cy="81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𝑟𝑜𝑜𝑓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𝑟𝑜𝑜𝑓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𝑡𝑖𝑙𝑒𝑠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𝑐𝑜𝑛𝑐𝑟𝑒𝑡𝑒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𝑡𝑖𝑙𝑒𝑠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C806B-CAC2-418E-8590-CD239D51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0116"/>
                <a:ext cx="8859905" cy="814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0C0F4A3-BAF3-409B-8BB7-3AC151C64091}"/>
              </a:ext>
            </a:extLst>
          </p:cNvPr>
          <p:cNvSpPr/>
          <p:nvPr/>
        </p:nvSpPr>
        <p:spPr>
          <a:xfrm>
            <a:off x="8665705" y="4673528"/>
            <a:ext cx="1871003" cy="756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Concrete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CC3BF-3ADC-4EE2-BBE4-7F27790125C9}"/>
              </a:ext>
            </a:extLst>
          </p:cNvPr>
          <p:cNvSpPr/>
          <p:nvPr/>
        </p:nvSpPr>
        <p:spPr>
          <a:xfrm>
            <a:off x="8665705" y="3749100"/>
            <a:ext cx="1871003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Roof Tiles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B31DE-82A6-4DE5-8EF0-337E6060B44F}"/>
              </a:ext>
            </a:extLst>
          </p:cNvPr>
          <p:cNvSpPr txBox="1"/>
          <p:nvPr/>
        </p:nvSpPr>
        <p:spPr>
          <a:xfrm>
            <a:off x="9200276" y="4279348"/>
            <a:ext cx="113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Air gap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EBF617-5FAD-4EE9-BAE6-B8836E32976E}"/>
              </a:ext>
            </a:extLst>
          </p:cNvPr>
          <p:cNvCxnSpPr>
            <a:cxnSpLocks/>
          </p:cNvCxnSpPr>
          <p:nvPr/>
        </p:nvCxnSpPr>
        <p:spPr>
          <a:xfrm>
            <a:off x="10677375" y="4673528"/>
            <a:ext cx="0" cy="756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C04C69-84EB-4C12-8B62-05BE7076490B}"/>
              </a:ext>
            </a:extLst>
          </p:cNvPr>
          <p:cNvCxnSpPr>
            <a:cxnSpLocks/>
          </p:cNvCxnSpPr>
          <p:nvPr/>
        </p:nvCxnSpPr>
        <p:spPr>
          <a:xfrm>
            <a:off x="10658619" y="3749100"/>
            <a:ext cx="0" cy="422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08F503-5DB3-4903-BD8E-7B6A7D62291A}"/>
              </a:ext>
            </a:extLst>
          </p:cNvPr>
          <p:cNvSpPr txBox="1"/>
          <p:nvPr/>
        </p:nvSpPr>
        <p:spPr>
          <a:xfrm>
            <a:off x="10733647" y="4866931"/>
            <a:ext cx="8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6’’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DEB48-BE3A-4BEE-93EF-9CD27F22D924}"/>
              </a:ext>
            </a:extLst>
          </p:cNvPr>
          <p:cNvSpPr txBox="1"/>
          <p:nvPr/>
        </p:nvSpPr>
        <p:spPr>
          <a:xfrm>
            <a:off x="10780531" y="3749100"/>
            <a:ext cx="8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4’’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51CECB-876B-4FE4-B22F-2B9806B6A3F7}"/>
              </a:ext>
            </a:extLst>
          </p:cNvPr>
          <p:cNvCxnSpPr>
            <a:cxnSpLocks/>
          </p:cNvCxnSpPr>
          <p:nvPr/>
        </p:nvCxnSpPr>
        <p:spPr>
          <a:xfrm>
            <a:off x="10658619" y="4226649"/>
            <a:ext cx="0" cy="422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F2653E-EF0E-4EF4-9F5C-1EBA2BA9903D}"/>
              </a:ext>
            </a:extLst>
          </p:cNvPr>
          <p:cNvSpPr txBox="1"/>
          <p:nvPr/>
        </p:nvSpPr>
        <p:spPr>
          <a:xfrm>
            <a:off x="10780530" y="4226649"/>
            <a:ext cx="8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1’’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02BD8-0D0E-4390-AEFD-FFE0D774BDB2}"/>
                  </a:ext>
                </a:extLst>
              </p:cNvPr>
              <p:cNvSpPr/>
              <p:nvPr/>
            </p:nvSpPr>
            <p:spPr>
              <a:xfrm>
                <a:off x="1392702" y="4965895"/>
                <a:ext cx="5659897" cy="642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8.805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0.167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0.32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0.48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0.8805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3.522</m:t>
                        </m:r>
                      </m:den>
                    </m:f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02BD8-0D0E-4390-AEFD-FFE0D774B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02" y="4965895"/>
                <a:ext cx="5659897" cy="642232"/>
              </a:xfrm>
              <a:prstGeom prst="rect">
                <a:avLst/>
              </a:prstGeom>
              <a:blipFill>
                <a:blip r:embed="rId4"/>
                <a:stretch>
                  <a:fillRect l="-1615" b="-4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2A9DDD-DEBF-4A9E-9083-E0CBDD95B38D}"/>
                  </a:ext>
                </a:extLst>
              </p:cNvPr>
              <p:cNvSpPr txBox="1"/>
              <p:nvPr/>
            </p:nvSpPr>
            <p:spPr>
              <a:xfrm>
                <a:off x="1003495" y="5878461"/>
                <a:ext cx="1899138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𝑟𝑜𝑜𝑓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0.151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2A9DDD-DEBF-4A9E-9083-E0CBDD95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95" y="5878461"/>
                <a:ext cx="1899138" cy="424732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914C5D6-8032-4A0E-A7A1-435EB09CD541}"/>
              </a:ext>
            </a:extLst>
          </p:cNvPr>
          <p:cNvSpPr txBox="1"/>
          <p:nvPr/>
        </p:nvSpPr>
        <p:spPr>
          <a:xfrm>
            <a:off x="2743200" y="5934780"/>
            <a:ext cx="43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Assumed: 6’’ heavy weight concrete with 2’’ insulation</a:t>
            </a:r>
          </a:p>
        </p:txBody>
      </p:sp>
    </p:spTree>
    <p:extLst>
      <p:ext uri="{BB962C8B-B14F-4D97-AF65-F5344CB8AC3E}">
        <p14:creationId xmlns:p14="http://schemas.microsoft.com/office/powerpoint/2010/main" val="1708374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1397</TotalTime>
  <Words>2211</Words>
  <Application>Microsoft Office PowerPoint</Application>
  <PresentationFormat>Widescreen</PresentationFormat>
  <Paragraphs>733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Black</vt:lpstr>
      <vt:lpstr>ArialMT</vt:lpstr>
      <vt:lpstr>Calibri</vt:lpstr>
      <vt:lpstr>Cambria Math</vt:lpstr>
      <vt:lpstr>Gabriola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Glimpses of labs</vt:lpstr>
      <vt:lpstr>Glimpses of labs</vt:lpstr>
      <vt:lpstr>PowerPoint Presentation</vt:lpstr>
      <vt:lpstr>Calculation of Heat transfer co-coefficient </vt:lpstr>
      <vt:lpstr>Calculation of heat load through wall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Calculation of total load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NAYANITA KALITA</dc:creator>
  <cp:lastModifiedBy>F.EA.R</cp:lastModifiedBy>
  <cp:revision>82</cp:revision>
  <dcterms:created xsi:type="dcterms:W3CDTF">2021-04-04T12:41:03Z</dcterms:created>
  <dcterms:modified xsi:type="dcterms:W3CDTF">2021-09-16T06:25:12Z</dcterms:modified>
</cp:coreProperties>
</file>